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rawings/drawing1.xml" ContentType="application/vnd.openxmlformats-officedocument.drawingml.chartshapes+xml"/>
  <Override PartName="/ppt/charts/chart8.xml" ContentType="application/vnd.openxmlformats-officedocument.drawingml.chart+xml"/>
  <Override PartName="/ppt/drawings/drawing2.xml" ContentType="application/vnd.openxmlformats-officedocument.drawingml.chartshapes+xml"/>
  <Override PartName="/ppt/charts/chart9.xml" ContentType="application/vnd.openxmlformats-officedocument.drawingml.chart+xml"/>
  <Override PartName="/ppt/drawings/drawing3.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drawings/drawing4.xml" ContentType="application/vnd.openxmlformats-officedocument.drawingml.chartshapes+xml"/>
  <Override PartName="/ppt/charts/chart15.xml" ContentType="application/vnd.openxmlformats-officedocument.drawingml.chart+xml"/>
  <Override PartName="/ppt/charts/chart16.xml" ContentType="application/vnd.openxmlformats-officedocument.drawingml.chart+xml"/>
  <Override PartName="/ppt/drawings/drawing5.xml" ContentType="application/vnd.openxmlformats-officedocument.drawingml.chartshapes+xml"/>
  <Override PartName="/ppt/charts/chart17.xml" ContentType="application/vnd.openxmlformats-officedocument.drawingml.chart+xml"/>
  <Override PartName="/ppt/theme/themeOverride1.xml" ContentType="application/vnd.openxmlformats-officedocument.themeOverrid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drawings/drawing6.xml" ContentType="application/vnd.openxmlformats-officedocument.drawingml.chartshapes+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handoutMasterIdLst>
    <p:handoutMasterId r:id="rId72"/>
  </p:handoutMasterIdLst>
  <p:sldIdLst>
    <p:sldId id="256" r:id="rId2"/>
    <p:sldId id="347" r:id="rId3"/>
    <p:sldId id="328" r:id="rId4"/>
    <p:sldId id="357" r:id="rId5"/>
    <p:sldId id="257" r:id="rId6"/>
    <p:sldId id="259" r:id="rId7"/>
    <p:sldId id="274" r:id="rId8"/>
    <p:sldId id="278" r:id="rId9"/>
    <p:sldId id="262" r:id="rId10"/>
    <p:sldId id="283" r:id="rId11"/>
    <p:sldId id="273" r:id="rId12"/>
    <p:sldId id="285" r:id="rId13"/>
    <p:sldId id="264" r:id="rId14"/>
    <p:sldId id="277" r:id="rId15"/>
    <p:sldId id="268" r:id="rId16"/>
    <p:sldId id="267" r:id="rId17"/>
    <p:sldId id="286" r:id="rId18"/>
    <p:sldId id="272" r:id="rId19"/>
    <p:sldId id="340" r:id="rId20"/>
    <p:sldId id="341" r:id="rId21"/>
    <p:sldId id="342" r:id="rId22"/>
    <p:sldId id="265" r:id="rId23"/>
    <p:sldId id="343" r:id="rId24"/>
    <p:sldId id="344" r:id="rId25"/>
    <p:sldId id="345" r:id="rId26"/>
    <p:sldId id="346" r:id="rId27"/>
    <p:sldId id="282" r:id="rId28"/>
    <p:sldId id="284" r:id="rId29"/>
    <p:sldId id="287" r:id="rId30"/>
    <p:sldId id="288" r:id="rId31"/>
    <p:sldId id="289" r:id="rId32"/>
    <p:sldId id="290" r:id="rId33"/>
    <p:sldId id="291" r:id="rId34"/>
    <p:sldId id="339" r:id="rId35"/>
    <p:sldId id="329" r:id="rId36"/>
    <p:sldId id="292" r:id="rId37"/>
    <p:sldId id="336" r:id="rId38"/>
    <p:sldId id="309" r:id="rId39"/>
    <p:sldId id="335" r:id="rId40"/>
    <p:sldId id="330" r:id="rId41"/>
    <p:sldId id="332" r:id="rId42"/>
    <p:sldId id="333" r:id="rId43"/>
    <p:sldId id="334" r:id="rId44"/>
    <p:sldId id="338" r:id="rId45"/>
    <p:sldId id="326" r:id="rId46"/>
    <p:sldId id="348" r:id="rId47"/>
    <p:sldId id="375" r:id="rId48"/>
    <p:sldId id="376" r:id="rId49"/>
    <p:sldId id="377" r:id="rId50"/>
    <p:sldId id="379" r:id="rId51"/>
    <p:sldId id="350" r:id="rId52"/>
    <p:sldId id="370" r:id="rId53"/>
    <p:sldId id="369" r:id="rId54"/>
    <p:sldId id="371" r:id="rId55"/>
    <p:sldId id="372" r:id="rId56"/>
    <p:sldId id="351" r:id="rId57"/>
    <p:sldId id="352" r:id="rId58"/>
    <p:sldId id="356" r:id="rId59"/>
    <p:sldId id="353" r:id="rId60"/>
    <p:sldId id="373" r:id="rId61"/>
    <p:sldId id="358" r:id="rId62"/>
    <p:sldId id="359" r:id="rId63"/>
    <p:sldId id="360" r:id="rId64"/>
    <p:sldId id="361" r:id="rId65"/>
    <p:sldId id="366" r:id="rId66"/>
    <p:sldId id="367" r:id="rId67"/>
    <p:sldId id="368" r:id="rId68"/>
    <p:sldId id="374" r:id="rId69"/>
    <p:sldId id="325"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1" autoAdjust="0"/>
    <p:restoredTop sz="94660"/>
  </p:normalViewPr>
  <p:slideViewPr>
    <p:cSldViewPr>
      <p:cViewPr varScale="1">
        <p:scale>
          <a:sx n="73" d="100"/>
          <a:sy n="73" d="100"/>
        </p:scale>
        <p:origin x="-108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H:\updated%20economic%20surver.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H:\updated%20economic%20surver.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updated%20economic%20survey.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updated%20economic%20survey.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updated%20economic%20survey.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Hina\Documents\sohail\sohail\economic%20growth\economic%20survey%20data.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Hina\Documents\sohail\sohail\IDS-booklet\consumption%20exp%20declined.xls"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Hina\Documents\sohail\sohail\IDS-booklet\consumption%20exp%20declined.xls" TargetMode="External"/></Relationships>
</file>

<file path=ppt/charts/_rels/chart17.xml.rels><?xml version="1.0" encoding="UTF-8" standalone="yes"?>
<Relationships xmlns="http://schemas.openxmlformats.org/package/2006/relationships"><Relationship Id="rId2" Type="http://schemas.openxmlformats.org/officeDocument/2006/relationships/oleObject" Target="file:///C:\Users\Hina\Documents\sohail\food%20security\support%20price.xls" TargetMode="External"/><Relationship Id="rId1" Type="http://schemas.openxmlformats.org/officeDocument/2006/relationships/themeOverride" Target="../theme/themeOverride1.xml"/></Relationships>
</file>

<file path=ppt/charts/_rels/chart18.xml.rels><?xml version="1.0" encoding="UTF-8" standalone="yes"?>
<Relationships xmlns="http://schemas.openxmlformats.org/package/2006/relationships"><Relationship Id="rId1" Type="http://schemas.openxmlformats.org/officeDocument/2006/relationships/oleObject" Target="file:///C:\Users\Hina\Documents\sohail\sohail\IDS-booklet\consumption%20exp%20declined.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Hina\Documents\sohail\sohail\IDS-booklet\consumption%20exp%20declined.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H:\updated%20economic%20surver.xlsx" TargetMode="External"/></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Hina\Documents\sohail\sohail\IDS-booklet\consumption%20exp%20declined.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Hina\Documents\sohail\sohail\IDS-booklet\consumption%20exp%20declined.xls"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H:\updated%20economic%20surver.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Saira\Desktop\updated%20economic%20survey.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Hina\Documents\sohail\sohail\economic%20situation\data%20economic%20situation.xls"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graph%20for%20calendar.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SAMhhgroup-2007-08HIES%20(4).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SAMhhgroup-2007-08HIES%20(4).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SAMhhgroup-2007-08HIES%20(4).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C:\Users\Hina\AppData\Local\Microsoft\Windows\Temporary%20Internet%20Files\Content.Outlook\TEIY711Q\SAMhhgroup-2007-08HIES%20(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H:\updated%20economic%20surver.xlsx"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C:\Users\sony\Desktop\agriculture%20projection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H:\updated%20economic%20surver.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H:\updated%20economic%20surver.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Hina\Documents\sohail\sohail\economic%20growth\economic%20survey%20data.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H:\updated%20economic%20surver.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Hina\Documents\sohail\sohail\economic%20growth\economic%20survey%20data.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H:\updated%20economic%20surv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8.4488407699037621E-2"/>
          <c:y val="2.2605715952172704E-2"/>
          <c:w val="0.88741426071740714"/>
          <c:h val="0.95478856809565449"/>
        </c:manualLayout>
      </c:layout>
      <c:lineChart>
        <c:grouping val="standard"/>
        <c:varyColors val="0"/>
        <c:ser>
          <c:idx val="0"/>
          <c:order val="0"/>
          <c:tx>
            <c:strRef>
              <c:f>GDP!$N$42</c:f>
              <c:strCache>
                <c:ptCount val="1"/>
                <c:pt idx="0">
                  <c:v>Agriculture</c:v>
                </c:pt>
              </c:strCache>
            </c:strRef>
          </c:tx>
          <c:marker>
            <c:symbol val="none"/>
          </c:marker>
          <c:cat>
            <c:strRef>
              <c:f>GDP!$O$41:$Y$41</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GDP!$O$42:$Y$42</c:f>
              <c:numCache>
                <c:formatCode>General</c:formatCode>
                <c:ptCount val="11"/>
                <c:pt idx="0">
                  <c:v>-2.2000000000000002</c:v>
                </c:pt>
                <c:pt idx="1">
                  <c:v>0.1</c:v>
                </c:pt>
                <c:pt idx="2">
                  <c:v>4.0999999999999996</c:v>
                </c:pt>
                <c:pt idx="3">
                  <c:v>2.4</c:v>
                </c:pt>
                <c:pt idx="4">
                  <c:v>6.5</c:v>
                </c:pt>
                <c:pt idx="5">
                  <c:v>6.3</c:v>
                </c:pt>
                <c:pt idx="6">
                  <c:v>4.0999999999999996</c:v>
                </c:pt>
                <c:pt idx="7">
                  <c:v>1</c:v>
                </c:pt>
                <c:pt idx="8">
                  <c:v>4</c:v>
                </c:pt>
                <c:pt idx="9">
                  <c:v>0.60000000000000064</c:v>
                </c:pt>
                <c:pt idx="10">
                  <c:v>1.2</c:v>
                </c:pt>
              </c:numCache>
            </c:numRef>
          </c:val>
          <c:smooth val="1"/>
        </c:ser>
        <c:ser>
          <c:idx val="1"/>
          <c:order val="1"/>
          <c:tx>
            <c:strRef>
              <c:f>GDP!$N$43</c:f>
              <c:strCache>
                <c:ptCount val="1"/>
                <c:pt idx="0">
                  <c:v>Industry</c:v>
                </c:pt>
              </c:strCache>
            </c:strRef>
          </c:tx>
          <c:marker>
            <c:symbol val="none"/>
          </c:marker>
          <c:cat>
            <c:strRef>
              <c:f>GDP!$O$41:$Y$41</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GDP!$O$43:$Y$43</c:f>
              <c:numCache>
                <c:formatCode>General</c:formatCode>
                <c:ptCount val="11"/>
                <c:pt idx="0">
                  <c:v>4.0999999999999996</c:v>
                </c:pt>
                <c:pt idx="1">
                  <c:v>2.7</c:v>
                </c:pt>
                <c:pt idx="2">
                  <c:v>4.2</c:v>
                </c:pt>
                <c:pt idx="3">
                  <c:v>16.3</c:v>
                </c:pt>
                <c:pt idx="4">
                  <c:v>12.1</c:v>
                </c:pt>
                <c:pt idx="5">
                  <c:v>4.0999999999999996</c:v>
                </c:pt>
                <c:pt idx="6">
                  <c:v>8.8000000000000007</c:v>
                </c:pt>
                <c:pt idx="7">
                  <c:v>1.4</c:v>
                </c:pt>
                <c:pt idx="8">
                  <c:v>-1.9000000000000001</c:v>
                </c:pt>
                <c:pt idx="9">
                  <c:v>8.3000000000000007</c:v>
                </c:pt>
                <c:pt idx="10">
                  <c:v>-0.1</c:v>
                </c:pt>
              </c:numCache>
            </c:numRef>
          </c:val>
          <c:smooth val="1"/>
        </c:ser>
        <c:ser>
          <c:idx val="2"/>
          <c:order val="2"/>
          <c:tx>
            <c:strRef>
              <c:f>GDP!$N$44</c:f>
              <c:strCache>
                <c:ptCount val="1"/>
                <c:pt idx="0">
                  <c:v>Services</c:v>
                </c:pt>
              </c:strCache>
            </c:strRef>
          </c:tx>
          <c:marker>
            <c:symbol val="none"/>
          </c:marker>
          <c:cat>
            <c:strRef>
              <c:f>GDP!$O$41:$Y$41</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GDP!$O$44:$Y$44</c:f>
              <c:numCache>
                <c:formatCode>General</c:formatCode>
                <c:ptCount val="11"/>
                <c:pt idx="0">
                  <c:v>3.1</c:v>
                </c:pt>
                <c:pt idx="1">
                  <c:v>4.8</c:v>
                </c:pt>
                <c:pt idx="2">
                  <c:v>5.2</c:v>
                </c:pt>
                <c:pt idx="3">
                  <c:v>5.8</c:v>
                </c:pt>
                <c:pt idx="4">
                  <c:v>8.5</c:v>
                </c:pt>
                <c:pt idx="5">
                  <c:v>6.5</c:v>
                </c:pt>
                <c:pt idx="6">
                  <c:v>7</c:v>
                </c:pt>
                <c:pt idx="7">
                  <c:v>6</c:v>
                </c:pt>
                <c:pt idx="8">
                  <c:v>1.6</c:v>
                </c:pt>
                <c:pt idx="9">
                  <c:v>2.9</c:v>
                </c:pt>
                <c:pt idx="10">
                  <c:v>4.0999999999999996</c:v>
                </c:pt>
              </c:numCache>
            </c:numRef>
          </c:val>
          <c:smooth val="1"/>
        </c:ser>
        <c:ser>
          <c:idx val="3"/>
          <c:order val="3"/>
          <c:tx>
            <c:strRef>
              <c:f>GDP!$N$45</c:f>
              <c:strCache>
                <c:ptCount val="1"/>
                <c:pt idx="0">
                  <c:v>GDP</c:v>
                </c:pt>
              </c:strCache>
            </c:strRef>
          </c:tx>
          <c:marker>
            <c:symbol val="none"/>
          </c:marker>
          <c:cat>
            <c:strRef>
              <c:f>GDP!$O$41:$Y$41</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GDP!$O$45:$Y$45</c:f>
              <c:numCache>
                <c:formatCode>General</c:formatCode>
                <c:ptCount val="11"/>
                <c:pt idx="0">
                  <c:v>2</c:v>
                </c:pt>
                <c:pt idx="1">
                  <c:v>3.1</c:v>
                </c:pt>
                <c:pt idx="2">
                  <c:v>4.7</c:v>
                </c:pt>
                <c:pt idx="3">
                  <c:v>7.5</c:v>
                </c:pt>
                <c:pt idx="4">
                  <c:v>9</c:v>
                </c:pt>
                <c:pt idx="5">
                  <c:v>5.8</c:v>
                </c:pt>
                <c:pt idx="6">
                  <c:v>6.8</c:v>
                </c:pt>
                <c:pt idx="7">
                  <c:v>3.7</c:v>
                </c:pt>
                <c:pt idx="8">
                  <c:v>1.2</c:v>
                </c:pt>
                <c:pt idx="9">
                  <c:v>3.8</c:v>
                </c:pt>
                <c:pt idx="10">
                  <c:v>2.4</c:v>
                </c:pt>
              </c:numCache>
            </c:numRef>
          </c:val>
          <c:smooth val="1"/>
        </c:ser>
        <c:dLbls>
          <c:showLegendKey val="0"/>
          <c:showVal val="0"/>
          <c:showCatName val="0"/>
          <c:showSerName val="0"/>
          <c:showPercent val="0"/>
          <c:showBubbleSize val="0"/>
        </c:dLbls>
        <c:marker val="1"/>
        <c:smooth val="0"/>
        <c:axId val="66410752"/>
        <c:axId val="66416640"/>
      </c:lineChart>
      <c:catAx>
        <c:axId val="66410752"/>
        <c:scaling>
          <c:orientation val="minMax"/>
        </c:scaling>
        <c:delete val="0"/>
        <c:axPos val="b"/>
        <c:majorTickMark val="out"/>
        <c:minorTickMark val="none"/>
        <c:tickLblPos val="nextTo"/>
        <c:txPr>
          <a:bodyPr rot="-5400000" vert="horz"/>
          <a:lstStyle/>
          <a:p>
            <a:pPr>
              <a:defRPr sz="1400" b="0"/>
            </a:pPr>
            <a:endParaRPr lang="en-US"/>
          </a:p>
        </c:txPr>
        <c:crossAx val="66416640"/>
        <c:crosses val="autoZero"/>
        <c:auto val="1"/>
        <c:lblAlgn val="ctr"/>
        <c:lblOffset val="100"/>
        <c:noMultiLvlLbl val="0"/>
      </c:catAx>
      <c:valAx>
        <c:axId val="66416640"/>
        <c:scaling>
          <c:orientation val="minMax"/>
        </c:scaling>
        <c:delete val="0"/>
        <c:axPos val="l"/>
        <c:title>
          <c:tx>
            <c:rich>
              <a:bodyPr rot="-5400000" vert="horz"/>
              <a:lstStyle/>
              <a:p>
                <a:pPr>
                  <a:defRPr/>
                </a:pPr>
                <a:r>
                  <a:rPr lang="en-CA" sz="1600" dirty="0" smtClean="0"/>
                  <a:t>Percent </a:t>
                </a:r>
                <a:endParaRPr lang="en-CA" sz="1600" dirty="0"/>
              </a:p>
            </c:rich>
          </c:tx>
          <c:layout/>
          <c:overlay val="0"/>
        </c:title>
        <c:numFmt formatCode="General" sourceLinked="1"/>
        <c:majorTickMark val="out"/>
        <c:minorTickMark val="none"/>
        <c:tickLblPos val="nextTo"/>
        <c:txPr>
          <a:bodyPr/>
          <a:lstStyle/>
          <a:p>
            <a:pPr>
              <a:defRPr sz="1400" b="1"/>
            </a:pPr>
            <a:endParaRPr lang="en-US"/>
          </a:p>
        </c:txPr>
        <c:crossAx val="66410752"/>
        <c:crosses val="autoZero"/>
        <c:crossBetween val="between"/>
      </c:valAx>
    </c:plotArea>
    <c:legend>
      <c:legendPos val="r"/>
      <c:layout>
        <c:manualLayout>
          <c:xMode val="edge"/>
          <c:yMode val="edge"/>
          <c:x val="0.11634711286089235"/>
          <c:y val="7.3306357538641426E-2"/>
          <c:w val="0.20865288713910771"/>
          <c:h val="0.3348687664042026"/>
        </c:manualLayout>
      </c:layout>
      <c:overlay val="0"/>
      <c:txPr>
        <a:bodyPr/>
        <a:lstStyle/>
        <a:p>
          <a:pPr>
            <a:defRPr sz="1600" b="0"/>
          </a:pPr>
          <a:endParaRPr lang="en-US"/>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4166666666666666"/>
          <c:y val="4.8611111111111112E-2"/>
          <c:w val="0.8020833333333337"/>
          <c:h val="0.76041666666666652"/>
        </c:manualLayout>
      </c:layout>
      <c:lineChart>
        <c:grouping val="standard"/>
        <c:varyColors val="0"/>
        <c:ser>
          <c:idx val="0"/>
          <c:order val="0"/>
          <c:tx>
            <c:strRef>
              <c:f>'daily wages'!$C$220</c:f>
              <c:strCache>
                <c:ptCount val="1"/>
                <c:pt idx="0">
                  <c:v>Mason</c:v>
                </c:pt>
              </c:strCache>
            </c:strRef>
          </c:tx>
          <c:marker>
            <c:symbol val="none"/>
          </c:marker>
          <c:cat>
            <c:numRef>
              <c:f>'daily wages'!$B$221:$B$238</c:f>
              <c:numCache>
                <c:formatCode>General</c:formatCode>
                <c:ptCount val="18"/>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2008</c:v>
                </c:pt>
                <c:pt idx="15">
                  <c:v>2009</c:v>
                </c:pt>
                <c:pt idx="16">
                  <c:v>2010</c:v>
                </c:pt>
                <c:pt idx="17">
                  <c:v>2011</c:v>
                </c:pt>
              </c:numCache>
            </c:numRef>
          </c:cat>
          <c:val>
            <c:numRef>
              <c:f>'daily wages'!$C$221:$C$238</c:f>
              <c:numCache>
                <c:formatCode>0</c:formatCode>
                <c:ptCount val="18"/>
                <c:pt idx="0">
                  <c:v>288.07374687920111</c:v>
                </c:pt>
                <c:pt idx="1">
                  <c:v>258.88850535036244</c:v>
                </c:pt>
                <c:pt idx="2">
                  <c:v>267.2571777642022</c:v>
                </c:pt>
                <c:pt idx="3">
                  <c:v>261.88835286009629</c:v>
                </c:pt>
                <c:pt idx="4">
                  <c:v>246.57872025644178</c:v>
                </c:pt>
                <c:pt idx="5">
                  <c:v>228.70211549456803</c:v>
                </c:pt>
                <c:pt idx="6">
                  <c:v>243.34847501622349</c:v>
                </c:pt>
                <c:pt idx="7">
                  <c:v>228.38797243683447</c:v>
                </c:pt>
                <c:pt idx="8">
                  <c:v>225</c:v>
                </c:pt>
                <c:pt idx="9">
                  <c:v>217.30732084218687</c:v>
                </c:pt>
                <c:pt idx="10">
                  <c:v>234.19203747072626</c:v>
                </c:pt>
                <c:pt idx="11">
                  <c:v>291.14037445131243</c:v>
                </c:pt>
                <c:pt idx="12">
                  <c:v>327.92261026397733</c:v>
                </c:pt>
                <c:pt idx="13">
                  <c:v>341.84138559708299</c:v>
                </c:pt>
                <c:pt idx="14">
                  <c:v>330.39647577092467</c:v>
                </c:pt>
                <c:pt idx="15">
                  <c:v>314.30068098480922</c:v>
                </c:pt>
                <c:pt idx="16">
                  <c:v>291.49759805979193</c:v>
                </c:pt>
                <c:pt idx="17">
                  <c:v>303.15750198218365</c:v>
                </c:pt>
              </c:numCache>
            </c:numRef>
          </c:val>
          <c:smooth val="0"/>
        </c:ser>
        <c:ser>
          <c:idx val="1"/>
          <c:order val="1"/>
          <c:tx>
            <c:strRef>
              <c:f>'daily wages'!$D$220</c:f>
              <c:strCache>
                <c:ptCount val="1"/>
                <c:pt idx="0">
                  <c:v>Unskilled worker</c:v>
                </c:pt>
              </c:strCache>
            </c:strRef>
          </c:tx>
          <c:marker>
            <c:symbol val="none"/>
          </c:marker>
          <c:cat>
            <c:numRef>
              <c:f>'daily wages'!$B$221:$B$238</c:f>
              <c:numCache>
                <c:formatCode>General</c:formatCode>
                <c:ptCount val="18"/>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2008</c:v>
                </c:pt>
                <c:pt idx="15">
                  <c:v>2009</c:v>
                </c:pt>
                <c:pt idx="16">
                  <c:v>2010</c:v>
                </c:pt>
                <c:pt idx="17">
                  <c:v>2011</c:v>
                </c:pt>
              </c:numCache>
            </c:numRef>
          </c:cat>
          <c:val>
            <c:numRef>
              <c:f>'daily wages'!$D$221:$D$238</c:f>
              <c:numCache>
                <c:formatCode>0</c:formatCode>
                <c:ptCount val="18"/>
                <c:pt idx="0">
                  <c:v>134.43441521029405</c:v>
                </c:pt>
                <c:pt idx="1">
                  <c:v>133.75906109768718</c:v>
                </c:pt>
                <c:pt idx="2">
                  <c:v>137.44654856444697</c:v>
                </c:pt>
                <c:pt idx="3">
                  <c:v>130.94417643004815</c:v>
                </c:pt>
                <c:pt idx="4">
                  <c:v>123.28936012822091</c:v>
                </c:pt>
                <c:pt idx="5">
                  <c:v>125.78616352201267</c:v>
                </c:pt>
                <c:pt idx="6">
                  <c:v>129.78585334198573</c:v>
                </c:pt>
                <c:pt idx="7">
                  <c:v>125.28711630820632</c:v>
                </c:pt>
                <c:pt idx="8">
                  <c:v>120</c:v>
                </c:pt>
                <c:pt idx="9">
                  <c:v>115.89723778249945</c:v>
                </c:pt>
                <c:pt idx="10">
                  <c:v>121.77985948477763</c:v>
                </c:pt>
                <c:pt idx="11">
                  <c:v>143.33064588372326</c:v>
                </c:pt>
                <c:pt idx="12">
                  <c:v>163.96130513198878</c:v>
                </c:pt>
                <c:pt idx="13">
                  <c:v>189.91188088726841</c:v>
                </c:pt>
                <c:pt idx="14">
                  <c:v>173.06482064191314</c:v>
                </c:pt>
                <c:pt idx="15">
                  <c:v>157.15034049240467</c:v>
                </c:pt>
                <c:pt idx="16">
                  <c:v>151.57875099109165</c:v>
                </c:pt>
                <c:pt idx="17">
                  <c:v>163.23865491348351</c:v>
                </c:pt>
              </c:numCache>
            </c:numRef>
          </c:val>
          <c:smooth val="0"/>
        </c:ser>
        <c:dLbls>
          <c:showLegendKey val="0"/>
          <c:showVal val="0"/>
          <c:showCatName val="0"/>
          <c:showSerName val="0"/>
          <c:showPercent val="0"/>
          <c:showBubbleSize val="0"/>
        </c:dLbls>
        <c:marker val="1"/>
        <c:smooth val="0"/>
        <c:axId val="68384640"/>
        <c:axId val="68386176"/>
      </c:lineChart>
      <c:catAx>
        <c:axId val="68384640"/>
        <c:scaling>
          <c:orientation val="minMax"/>
        </c:scaling>
        <c:delete val="0"/>
        <c:axPos val="b"/>
        <c:numFmt formatCode="General" sourceLinked="1"/>
        <c:majorTickMark val="out"/>
        <c:minorTickMark val="none"/>
        <c:tickLblPos val="nextTo"/>
        <c:txPr>
          <a:bodyPr rot="-5400000" vert="horz"/>
          <a:lstStyle/>
          <a:p>
            <a:pPr>
              <a:defRPr sz="1600"/>
            </a:pPr>
            <a:endParaRPr lang="en-US"/>
          </a:p>
        </c:txPr>
        <c:crossAx val="68386176"/>
        <c:crosses val="autoZero"/>
        <c:auto val="1"/>
        <c:lblAlgn val="ctr"/>
        <c:lblOffset val="100"/>
        <c:noMultiLvlLbl val="0"/>
      </c:catAx>
      <c:valAx>
        <c:axId val="68386176"/>
        <c:scaling>
          <c:orientation val="minMax"/>
        </c:scaling>
        <c:delete val="0"/>
        <c:axPos val="l"/>
        <c:title>
          <c:tx>
            <c:rich>
              <a:bodyPr/>
              <a:lstStyle/>
              <a:p>
                <a:pPr>
                  <a:defRPr sz="1600"/>
                </a:pPr>
                <a:r>
                  <a:rPr lang="en-CA" sz="1600"/>
                  <a:t>Rs/day</a:t>
                </a:r>
              </a:p>
            </c:rich>
          </c:tx>
          <c:layout/>
          <c:overlay val="0"/>
        </c:title>
        <c:numFmt formatCode="0" sourceLinked="1"/>
        <c:majorTickMark val="out"/>
        <c:minorTickMark val="none"/>
        <c:tickLblPos val="nextTo"/>
        <c:txPr>
          <a:bodyPr rot="0" vert="horz"/>
          <a:lstStyle/>
          <a:p>
            <a:pPr>
              <a:defRPr sz="1600"/>
            </a:pPr>
            <a:endParaRPr lang="en-US"/>
          </a:p>
        </c:txPr>
        <c:crossAx val="68384640"/>
        <c:crosses val="autoZero"/>
        <c:crossBetween val="between"/>
      </c:valAx>
    </c:plotArea>
    <c:legend>
      <c:legendPos val="r"/>
      <c:layout>
        <c:manualLayout>
          <c:xMode val="edge"/>
          <c:yMode val="edge"/>
          <c:x val="0.27662489063867185"/>
          <c:y val="6.4430956547098434E-2"/>
          <c:w val="0.27337510936132947"/>
          <c:h val="0.16743438320210077"/>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Distribution of employed males by employment status</a:t>
            </a:r>
          </a:p>
        </c:rich>
      </c:tx>
      <c:layout>
        <c:manualLayout>
          <c:xMode val="edge"/>
          <c:yMode val="edge"/>
          <c:x val="0.13409711286089288"/>
          <c:y val="1.8518518518518563E-2"/>
        </c:manualLayout>
      </c:layout>
      <c:overlay val="0"/>
    </c:title>
    <c:autoTitleDeleted val="0"/>
    <c:plotArea>
      <c:layout/>
      <c:lineChart>
        <c:grouping val="standard"/>
        <c:varyColors val="0"/>
        <c:ser>
          <c:idx val="0"/>
          <c:order val="0"/>
          <c:tx>
            <c:strRef>
              <c:f>employment!$A$110</c:f>
              <c:strCache>
                <c:ptCount val="1"/>
                <c:pt idx="0">
                  <c:v>Employers</c:v>
                </c:pt>
              </c:strCache>
            </c:strRef>
          </c:tx>
          <c:marker>
            <c:symbol val="none"/>
          </c:marker>
          <c:cat>
            <c:strRef>
              <c:f>employment!$B$109:$I$109</c:f>
              <c:strCache>
                <c:ptCount val="8"/>
                <c:pt idx="0">
                  <c:v>1999-00</c:v>
                </c:pt>
                <c:pt idx="1">
                  <c:v>2001-02</c:v>
                </c:pt>
                <c:pt idx="2">
                  <c:v>2003-04</c:v>
                </c:pt>
                <c:pt idx="3">
                  <c:v>2005-06</c:v>
                </c:pt>
                <c:pt idx="4">
                  <c:v>2006-07</c:v>
                </c:pt>
                <c:pt idx="5">
                  <c:v>2007-08</c:v>
                </c:pt>
                <c:pt idx="6">
                  <c:v>2008-09</c:v>
                </c:pt>
                <c:pt idx="7">
                  <c:v>2009-10</c:v>
                </c:pt>
              </c:strCache>
            </c:strRef>
          </c:cat>
          <c:val>
            <c:numRef>
              <c:f>employment!$B$110:$I$110</c:f>
              <c:numCache>
                <c:formatCode>General</c:formatCode>
                <c:ptCount val="8"/>
                <c:pt idx="0">
                  <c:v>0.9</c:v>
                </c:pt>
                <c:pt idx="1">
                  <c:v>0.9</c:v>
                </c:pt>
                <c:pt idx="2">
                  <c:v>1.1000000000000001</c:v>
                </c:pt>
                <c:pt idx="3">
                  <c:v>1.1000000000000001</c:v>
                </c:pt>
                <c:pt idx="4">
                  <c:v>1.6</c:v>
                </c:pt>
                <c:pt idx="5">
                  <c:v>2.2000000000000002</c:v>
                </c:pt>
                <c:pt idx="6">
                  <c:v>1.5</c:v>
                </c:pt>
                <c:pt idx="7">
                  <c:v>1.6</c:v>
                </c:pt>
              </c:numCache>
            </c:numRef>
          </c:val>
          <c:smooth val="0"/>
        </c:ser>
        <c:ser>
          <c:idx val="1"/>
          <c:order val="1"/>
          <c:tx>
            <c:strRef>
              <c:f>employment!$A$111</c:f>
              <c:strCache>
                <c:ptCount val="1"/>
                <c:pt idx="0">
                  <c:v>Self-employed</c:v>
                </c:pt>
              </c:strCache>
            </c:strRef>
          </c:tx>
          <c:marker>
            <c:symbol val="none"/>
          </c:marker>
          <c:cat>
            <c:strRef>
              <c:f>employment!$B$109:$I$109</c:f>
              <c:strCache>
                <c:ptCount val="8"/>
                <c:pt idx="0">
                  <c:v>1999-00</c:v>
                </c:pt>
                <c:pt idx="1">
                  <c:v>2001-02</c:v>
                </c:pt>
                <c:pt idx="2">
                  <c:v>2003-04</c:v>
                </c:pt>
                <c:pt idx="3">
                  <c:v>2005-06</c:v>
                </c:pt>
                <c:pt idx="4">
                  <c:v>2006-07</c:v>
                </c:pt>
                <c:pt idx="5">
                  <c:v>2007-08</c:v>
                </c:pt>
                <c:pt idx="6">
                  <c:v>2008-09</c:v>
                </c:pt>
                <c:pt idx="7">
                  <c:v>2009-10</c:v>
                </c:pt>
              </c:strCache>
            </c:strRef>
          </c:cat>
          <c:val>
            <c:numRef>
              <c:f>employment!$B$111:$I$111</c:f>
              <c:numCache>
                <c:formatCode>General</c:formatCode>
                <c:ptCount val="8"/>
                <c:pt idx="0">
                  <c:v>46.4</c:v>
                </c:pt>
                <c:pt idx="1">
                  <c:v>42.4</c:v>
                </c:pt>
                <c:pt idx="2">
                  <c:v>41.4</c:v>
                </c:pt>
                <c:pt idx="3">
                  <c:v>39.800000000000004</c:v>
                </c:pt>
                <c:pt idx="4">
                  <c:v>43.3</c:v>
                </c:pt>
                <c:pt idx="5">
                  <c:v>43.1</c:v>
                </c:pt>
                <c:pt idx="6">
                  <c:v>38.700000000000003</c:v>
                </c:pt>
                <c:pt idx="7">
                  <c:v>40</c:v>
                </c:pt>
              </c:numCache>
            </c:numRef>
          </c:val>
          <c:smooth val="0"/>
        </c:ser>
        <c:ser>
          <c:idx val="2"/>
          <c:order val="2"/>
          <c:tx>
            <c:strRef>
              <c:f>employment!$A$112</c:f>
              <c:strCache>
                <c:ptCount val="1"/>
                <c:pt idx="0">
                  <c:v>UPFW</c:v>
                </c:pt>
              </c:strCache>
            </c:strRef>
          </c:tx>
          <c:marker>
            <c:symbol val="none"/>
          </c:marker>
          <c:cat>
            <c:strRef>
              <c:f>employment!$B$109:$I$109</c:f>
              <c:strCache>
                <c:ptCount val="8"/>
                <c:pt idx="0">
                  <c:v>1999-00</c:v>
                </c:pt>
                <c:pt idx="1">
                  <c:v>2001-02</c:v>
                </c:pt>
                <c:pt idx="2">
                  <c:v>2003-04</c:v>
                </c:pt>
                <c:pt idx="3">
                  <c:v>2005-06</c:v>
                </c:pt>
                <c:pt idx="4">
                  <c:v>2006-07</c:v>
                </c:pt>
                <c:pt idx="5">
                  <c:v>2007-08</c:v>
                </c:pt>
                <c:pt idx="6">
                  <c:v>2008-09</c:v>
                </c:pt>
                <c:pt idx="7">
                  <c:v>2009-10</c:v>
                </c:pt>
              </c:strCache>
            </c:strRef>
          </c:cat>
          <c:val>
            <c:numRef>
              <c:f>employment!$B$112:$I$112</c:f>
              <c:numCache>
                <c:formatCode>General</c:formatCode>
                <c:ptCount val="8"/>
                <c:pt idx="0">
                  <c:v>16.7</c:v>
                </c:pt>
                <c:pt idx="1">
                  <c:v>16.399999999999999</c:v>
                </c:pt>
                <c:pt idx="2">
                  <c:v>18.3</c:v>
                </c:pt>
                <c:pt idx="3">
                  <c:v>19.100000000000001</c:v>
                </c:pt>
                <c:pt idx="4">
                  <c:v>10.4</c:v>
                </c:pt>
                <c:pt idx="5">
                  <c:v>11.1</c:v>
                </c:pt>
                <c:pt idx="6">
                  <c:v>20.2</c:v>
                </c:pt>
                <c:pt idx="7">
                  <c:v>18.7</c:v>
                </c:pt>
              </c:numCache>
            </c:numRef>
          </c:val>
          <c:smooth val="0"/>
        </c:ser>
        <c:ser>
          <c:idx val="3"/>
          <c:order val="3"/>
          <c:tx>
            <c:strRef>
              <c:f>employment!$A$113</c:f>
              <c:strCache>
                <c:ptCount val="1"/>
                <c:pt idx="0">
                  <c:v>Employees</c:v>
                </c:pt>
              </c:strCache>
            </c:strRef>
          </c:tx>
          <c:marker>
            <c:symbol val="none"/>
          </c:marker>
          <c:cat>
            <c:strRef>
              <c:f>employment!$B$109:$I$109</c:f>
              <c:strCache>
                <c:ptCount val="8"/>
                <c:pt idx="0">
                  <c:v>1999-00</c:v>
                </c:pt>
                <c:pt idx="1">
                  <c:v>2001-02</c:v>
                </c:pt>
                <c:pt idx="2">
                  <c:v>2003-04</c:v>
                </c:pt>
                <c:pt idx="3">
                  <c:v>2005-06</c:v>
                </c:pt>
                <c:pt idx="4">
                  <c:v>2006-07</c:v>
                </c:pt>
                <c:pt idx="5">
                  <c:v>2007-08</c:v>
                </c:pt>
                <c:pt idx="6">
                  <c:v>2008-09</c:v>
                </c:pt>
                <c:pt idx="7">
                  <c:v>2009-10</c:v>
                </c:pt>
              </c:strCache>
            </c:strRef>
          </c:cat>
          <c:val>
            <c:numRef>
              <c:f>employment!$B$113:$I$113</c:f>
              <c:numCache>
                <c:formatCode>General</c:formatCode>
                <c:ptCount val="8"/>
                <c:pt idx="0">
                  <c:v>36</c:v>
                </c:pt>
                <c:pt idx="1">
                  <c:v>40.300000000000004</c:v>
                </c:pt>
                <c:pt idx="2">
                  <c:v>39.200000000000003</c:v>
                </c:pt>
                <c:pt idx="3">
                  <c:v>40</c:v>
                </c:pt>
                <c:pt idx="4">
                  <c:v>44.7</c:v>
                </c:pt>
                <c:pt idx="5">
                  <c:v>43.6</c:v>
                </c:pt>
                <c:pt idx="6">
                  <c:v>39.6</c:v>
                </c:pt>
                <c:pt idx="7">
                  <c:v>39.700000000000003</c:v>
                </c:pt>
              </c:numCache>
            </c:numRef>
          </c:val>
          <c:smooth val="0"/>
        </c:ser>
        <c:dLbls>
          <c:showLegendKey val="0"/>
          <c:showVal val="0"/>
          <c:showCatName val="0"/>
          <c:showSerName val="0"/>
          <c:showPercent val="0"/>
          <c:showBubbleSize val="0"/>
        </c:dLbls>
        <c:marker val="1"/>
        <c:smooth val="0"/>
        <c:axId val="68418560"/>
        <c:axId val="68428544"/>
      </c:lineChart>
      <c:catAx>
        <c:axId val="68418560"/>
        <c:scaling>
          <c:orientation val="minMax"/>
        </c:scaling>
        <c:delete val="0"/>
        <c:axPos val="b"/>
        <c:majorTickMark val="out"/>
        <c:minorTickMark val="none"/>
        <c:tickLblPos val="nextTo"/>
        <c:crossAx val="68428544"/>
        <c:crosses val="autoZero"/>
        <c:auto val="1"/>
        <c:lblAlgn val="ctr"/>
        <c:lblOffset val="100"/>
        <c:noMultiLvlLbl val="0"/>
      </c:catAx>
      <c:valAx>
        <c:axId val="68428544"/>
        <c:scaling>
          <c:orientation val="minMax"/>
        </c:scaling>
        <c:delete val="0"/>
        <c:axPos val="l"/>
        <c:title>
          <c:tx>
            <c:rich>
              <a:bodyPr rot="-5400000" vert="horz"/>
              <a:lstStyle/>
              <a:p>
                <a:pPr>
                  <a:defRPr/>
                </a:pPr>
                <a:r>
                  <a:rPr lang="en-US"/>
                  <a:t>% of employed persons</a:t>
                </a:r>
              </a:p>
            </c:rich>
          </c:tx>
          <c:layout/>
          <c:overlay val="0"/>
        </c:title>
        <c:numFmt formatCode="General" sourceLinked="1"/>
        <c:majorTickMark val="out"/>
        <c:minorTickMark val="none"/>
        <c:tickLblPos val="nextTo"/>
        <c:crossAx val="68418560"/>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Distribution of employed females by employment status</a:t>
            </a:r>
          </a:p>
        </c:rich>
      </c:tx>
      <c:layout/>
      <c:overlay val="0"/>
    </c:title>
    <c:autoTitleDeleted val="0"/>
    <c:plotArea>
      <c:layout/>
      <c:lineChart>
        <c:grouping val="standard"/>
        <c:varyColors val="0"/>
        <c:ser>
          <c:idx val="0"/>
          <c:order val="0"/>
          <c:tx>
            <c:strRef>
              <c:f>employment!$A$116</c:f>
              <c:strCache>
                <c:ptCount val="1"/>
                <c:pt idx="0">
                  <c:v>Employers</c:v>
                </c:pt>
              </c:strCache>
            </c:strRef>
          </c:tx>
          <c:marker>
            <c:symbol val="none"/>
          </c:marker>
          <c:cat>
            <c:strRef>
              <c:f>employment!$B$115:$I$115</c:f>
              <c:strCache>
                <c:ptCount val="8"/>
                <c:pt idx="0">
                  <c:v>1999-00</c:v>
                </c:pt>
                <c:pt idx="1">
                  <c:v>2001-02</c:v>
                </c:pt>
                <c:pt idx="2">
                  <c:v>2003-04</c:v>
                </c:pt>
                <c:pt idx="3">
                  <c:v>2005-06</c:v>
                </c:pt>
                <c:pt idx="4">
                  <c:v>2006-07</c:v>
                </c:pt>
                <c:pt idx="5">
                  <c:v>2007-08</c:v>
                </c:pt>
                <c:pt idx="6">
                  <c:v>2008-09</c:v>
                </c:pt>
                <c:pt idx="7">
                  <c:v>2009-10</c:v>
                </c:pt>
              </c:strCache>
            </c:strRef>
          </c:cat>
          <c:val>
            <c:numRef>
              <c:f>employment!$B$116:$I$116</c:f>
              <c:numCache>
                <c:formatCode>General</c:formatCode>
                <c:ptCount val="8"/>
                <c:pt idx="0">
                  <c:v>0.1</c:v>
                </c:pt>
                <c:pt idx="1">
                  <c:v>0.30000000000000032</c:v>
                </c:pt>
                <c:pt idx="2">
                  <c:v>0.1</c:v>
                </c:pt>
                <c:pt idx="3">
                  <c:v>0.1</c:v>
                </c:pt>
                <c:pt idx="4">
                  <c:v>0.5</c:v>
                </c:pt>
                <c:pt idx="5">
                  <c:v>0.2</c:v>
                </c:pt>
                <c:pt idx="6">
                  <c:v>0.1</c:v>
                </c:pt>
                <c:pt idx="7">
                  <c:v>0.1</c:v>
                </c:pt>
              </c:numCache>
            </c:numRef>
          </c:val>
          <c:smooth val="0"/>
        </c:ser>
        <c:ser>
          <c:idx val="1"/>
          <c:order val="1"/>
          <c:tx>
            <c:strRef>
              <c:f>employment!$A$117</c:f>
              <c:strCache>
                <c:ptCount val="1"/>
                <c:pt idx="0">
                  <c:v>Self-employed</c:v>
                </c:pt>
              </c:strCache>
            </c:strRef>
          </c:tx>
          <c:marker>
            <c:symbol val="none"/>
          </c:marker>
          <c:cat>
            <c:strRef>
              <c:f>employment!$B$115:$I$115</c:f>
              <c:strCache>
                <c:ptCount val="8"/>
                <c:pt idx="0">
                  <c:v>1999-00</c:v>
                </c:pt>
                <c:pt idx="1">
                  <c:v>2001-02</c:v>
                </c:pt>
                <c:pt idx="2">
                  <c:v>2003-04</c:v>
                </c:pt>
                <c:pt idx="3">
                  <c:v>2005-06</c:v>
                </c:pt>
                <c:pt idx="4">
                  <c:v>2006-07</c:v>
                </c:pt>
                <c:pt idx="5">
                  <c:v>2007-08</c:v>
                </c:pt>
                <c:pt idx="6">
                  <c:v>2008-09</c:v>
                </c:pt>
                <c:pt idx="7">
                  <c:v>2009-10</c:v>
                </c:pt>
              </c:strCache>
            </c:strRef>
          </c:cat>
          <c:val>
            <c:numRef>
              <c:f>employment!$B$117:$I$117</c:f>
              <c:numCache>
                <c:formatCode>General</c:formatCode>
                <c:ptCount val="8"/>
                <c:pt idx="0">
                  <c:v>16.7</c:v>
                </c:pt>
                <c:pt idx="1">
                  <c:v>15.7</c:v>
                </c:pt>
                <c:pt idx="2">
                  <c:v>15.9</c:v>
                </c:pt>
                <c:pt idx="3">
                  <c:v>15</c:v>
                </c:pt>
                <c:pt idx="4">
                  <c:v>27.3</c:v>
                </c:pt>
                <c:pt idx="5">
                  <c:v>26.5</c:v>
                </c:pt>
                <c:pt idx="6">
                  <c:v>13.1</c:v>
                </c:pt>
                <c:pt idx="7">
                  <c:v>13.6</c:v>
                </c:pt>
              </c:numCache>
            </c:numRef>
          </c:val>
          <c:smooth val="0"/>
        </c:ser>
        <c:ser>
          <c:idx val="2"/>
          <c:order val="2"/>
          <c:tx>
            <c:strRef>
              <c:f>employment!$A$118</c:f>
              <c:strCache>
                <c:ptCount val="1"/>
                <c:pt idx="0">
                  <c:v>UPFW</c:v>
                </c:pt>
              </c:strCache>
            </c:strRef>
          </c:tx>
          <c:marker>
            <c:symbol val="none"/>
          </c:marker>
          <c:cat>
            <c:strRef>
              <c:f>employment!$B$115:$I$115</c:f>
              <c:strCache>
                <c:ptCount val="8"/>
                <c:pt idx="0">
                  <c:v>1999-00</c:v>
                </c:pt>
                <c:pt idx="1">
                  <c:v>2001-02</c:v>
                </c:pt>
                <c:pt idx="2">
                  <c:v>2003-04</c:v>
                </c:pt>
                <c:pt idx="3">
                  <c:v>2005-06</c:v>
                </c:pt>
                <c:pt idx="4">
                  <c:v>2006-07</c:v>
                </c:pt>
                <c:pt idx="5">
                  <c:v>2007-08</c:v>
                </c:pt>
                <c:pt idx="6">
                  <c:v>2008-09</c:v>
                </c:pt>
                <c:pt idx="7">
                  <c:v>2009-10</c:v>
                </c:pt>
              </c:strCache>
            </c:strRef>
          </c:cat>
          <c:val>
            <c:numRef>
              <c:f>employment!$B$118:$I$118</c:f>
              <c:numCache>
                <c:formatCode>General</c:formatCode>
                <c:ptCount val="8"/>
                <c:pt idx="0">
                  <c:v>50.1</c:v>
                </c:pt>
                <c:pt idx="1">
                  <c:v>46.9</c:v>
                </c:pt>
                <c:pt idx="2">
                  <c:v>52.8</c:v>
                </c:pt>
                <c:pt idx="3">
                  <c:v>59.2</c:v>
                </c:pt>
                <c:pt idx="4">
                  <c:v>19.5</c:v>
                </c:pt>
                <c:pt idx="5">
                  <c:v>20.9</c:v>
                </c:pt>
                <c:pt idx="6">
                  <c:v>65</c:v>
                </c:pt>
                <c:pt idx="7">
                  <c:v>66.3</c:v>
                </c:pt>
              </c:numCache>
            </c:numRef>
          </c:val>
          <c:smooth val="0"/>
        </c:ser>
        <c:ser>
          <c:idx val="3"/>
          <c:order val="3"/>
          <c:tx>
            <c:strRef>
              <c:f>employment!$A$119</c:f>
              <c:strCache>
                <c:ptCount val="1"/>
                <c:pt idx="0">
                  <c:v>Employees</c:v>
                </c:pt>
              </c:strCache>
            </c:strRef>
          </c:tx>
          <c:marker>
            <c:symbol val="none"/>
          </c:marker>
          <c:cat>
            <c:strRef>
              <c:f>employment!$B$115:$I$115</c:f>
              <c:strCache>
                <c:ptCount val="8"/>
                <c:pt idx="0">
                  <c:v>1999-00</c:v>
                </c:pt>
                <c:pt idx="1">
                  <c:v>2001-02</c:v>
                </c:pt>
                <c:pt idx="2">
                  <c:v>2003-04</c:v>
                </c:pt>
                <c:pt idx="3">
                  <c:v>2005-06</c:v>
                </c:pt>
                <c:pt idx="4">
                  <c:v>2006-07</c:v>
                </c:pt>
                <c:pt idx="5">
                  <c:v>2007-08</c:v>
                </c:pt>
                <c:pt idx="6">
                  <c:v>2008-09</c:v>
                </c:pt>
                <c:pt idx="7">
                  <c:v>2009-10</c:v>
                </c:pt>
              </c:strCache>
            </c:strRef>
          </c:cat>
          <c:val>
            <c:numRef>
              <c:f>employment!$B$119:$I$119</c:f>
              <c:numCache>
                <c:formatCode>General</c:formatCode>
                <c:ptCount val="8"/>
                <c:pt idx="0">
                  <c:v>33.1</c:v>
                </c:pt>
                <c:pt idx="1">
                  <c:v>37.1</c:v>
                </c:pt>
                <c:pt idx="2">
                  <c:v>31.2</c:v>
                </c:pt>
                <c:pt idx="3">
                  <c:v>25.7</c:v>
                </c:pt>
                <c:pt idx="4">
                  <c:v>52.7</c:v>
                </c:pt>
                <c:pt idx="5">
                  <c:v>52.4</c:v>
                </c:pt>
                <c:pt idx="6">
                  <c:v>21.8</c:v>
                </c:pt>
                <c:pt idx="7">
                  <c:v>20</c:v>
                </c:pt>
              </c:numCache>
            </c:numRef>
          </c:val>
          <c:smooth val="0"/>
        </c:ser>
        <c:dLbls>
          <c:showLegendKey val="0"/>
          <c:showVal val="0"/>
          <c:showCatName val="0"/>
          <c:showSerName val="0"/>
          <c:showPercent val="0"/>
          <c:showBubbleSize val="0"/>
        </c:dLbls>
        <c:marker val="1"/>
        <c:smooth val="0"/>
        <c:axId val="68455424"/>
        <c:axId val="68469504"/>
      </c:lineChart>
      <c:catAx>
        <c:axId val="68455424"/>
        <c:scaling>
          <c:orientation val="minMax"/>
        </c:scaling>
        <c:delete val="0"/>
        <c:axPos val="b"/>
        <c:majorTickMark val="out"/>
        <c:minorTickMark val="none"/>
        <c:tickLblPos val="nextTo"/>
        <c:crossAx val="68469504"/>
        <c:crosses val="autoZero"/>
        <c:auto val="1"/>
        <c:lblAlgn val="ctr"/>
        <c:lblOffset val="100"/>
        <c:noMultiLvlLbl val="0"/>
      </c:catAx>
      <c:valAx>
        <c:axId val="68469504"/>
        <c:scaling>
          <c:orientation val="minMax"/>
        </c:scaling>
        <c:delete val="0"/>
        <c:axPos val="l"/>
        <c:title>
          <c:tx>
            <c:rich>
              <a:bodyPr rot="-5400000" vert="horz"/>
              <a:lstStyle/>
              <a:p>
                <a:pPr>
                  <a:defRPr/>
                </a:pPr>
                <a:r>
                  <a:rPr lang="en-US"/>
                  <a:t>% of employed persons</a:t>
                </a:r>
              </a:p>
            </c:rich>
          </c:tx>
          <c:layout/>
          <c:overlay val="0"/>
        </c:title>
        <c:numFmt formatCode="General" sourceLinked="1"/>
        <c:majorTickMark val="out"/>
        <c:minorTickMark val="none"/>
        <c:tickLblPos val="nextTo"/>
        <c:crossAx val="68455424"/>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Distribution of emplyed persons by employment status</a:t>
            </a:r>
          </a:p>
        </c:rich>
      </c:tx>
      <c:layout>
        <c:manualLayout>
          <c:xMode val="edge"/>
          <c:yMode val="edge"/>
          <c:x val="0.13571522309711326"/>
          <c:y val="2.3148148148148147E-2"/>
        </c:manualLayout>
      </c:layout>
      <c:overlay val="0"/>
    </c:title>
    <c:autoTitleDeleted val="0"/>
    <c:plotArea>
      <c:layout>
        <c:manualLayout>
          <c:layoutTarget val="inner"/>
          <c:xMode val="edge"/>
          <c:yMode val="edge"/>
          <c:x val="0.12550935039370079"/>
          <c:y val="0.28265055409740447"/>
          <c:w val="0.84949064960629961"/>
          <c:h val="0.44159120734908136"/>
        </c:manualLayout>
      </c:layout>
      <c:lineChart>
        <c:grouping val="standard"/>
        <c:varyColors val="0"/>
        <c:ser>
          <c:idx val="0"/>
          <c:order val="0"/>
          <c:tx>
            <c:strRef>
              <c:f>employment!$A$104</c:f>
              <c:strCache>
                <c:ptCount val="1"/>
                <c:pt idx="0">
                  <c:v>Employers</c:v>
                </c:pt>
              </c:strCache>
            </c:strRef>
          </c:tx>
          <c:marker>
            <c:symbol val="none"/>
          </c:marker>
          <c:cat>
            <c:strRef>
              <c:f>employment!$B$103:$I$103</c:f>
              <c:strCache>
                <c:ptCount val="8"/>
                <c:pt idx="0">
                  <c:v>1999-00</c:v>
                </c:pt>
                <c:pt idx="1">
                  <c:v>2001-02</c:v>
                </c:pt>
                <c:pt idx="2">
                  <c:v>2003-04</c:v>
                </c:pt>
                <c:pt idx="3">
                  <c:v>2005-06</c:v>
                </c:pt>
                <c:pt idx="4">
                  <c:v>2006-07</c:v>
                </c:pt>
                <c:pt idx="5">
                  <c:v>2007-08</c:v>
                </c:pt>
                <c:pt idx="6">
                  <c:v>2008-09</c:v>
                </c:pt>
                <c:pt idx="7">
                  <c:v>2009-10</c:v>
                </c:pt>
              </c:strCache>
            </c:strRef>
          </c:cat>
          <c:val>
            <c:numRef>
              <c:f>employment!$B$104:$I$104</c:f>
              <c:numCache>
                <c:formatCode>General</c:formatCode>
                <c:ptCount val="8"/>
                <c:pt idx="0">
                  <c:v>0.8</c:v>
                </c:pt>
                <c:pt idx="1">
                  <c:v>0.8</c:v>
                </c:pt>
                <c:pt idx="2">
                  <c:v>0.9</c:v>
                </c:pt>
                <c:pt idx="3">
                  <c:v>0.9</c:v>
                </c:pt>
                <c:pt idx="4">
                  <c:v>1.5</c:v>
                </c:pt>
                <c:pt idx="5">
                  <c:v>2</c:v>
                </c:pt>
                <c:pt idx="6">
                  <c:v>1.2</c:v>
                </c:pt>
                <c:pt idx="7">
                  <c:v>1.3</c:v>
                </c:pt>
              </c:numCache>
            </c:numRef>
          </c:val>
          <c:smooth val="0"/>
        </c:ser>
        <c:ser>
          <c:idx val="1"/>
          <c:order val="1"/>
          <c:tx>
            <c:strRef>
              <c:f>employment!$A$105</c:f>
              <c:strCache>
                <c:ptCount val="1"/>
                <c:pt idx="0">
                  <c:v>Self-employed</c:v>
                </c:pt>
              </c:strCache>
            </c:strRef>
          </c:tx>
          <c:marker>
            <c:symbol val="none"/>
          </c:marker>
          <c:cat>
            <c:strRef>
              <c:f>employment!$B$103:$I$103</c:f>
              <c:strCache>
                <c:ptCount val="8"/>
                <c:pt idx="0">
                  <c:v>1999-00</c:v>
                </c:pt>
                <c:pt idx="1">
                  <c:v>2001-02</c:v>
                </c:pt>
                <c:pt idx="2">
                  <c:v>2003-04</c:v>
                </c:pt>
                <c:pt idx="3">
                  <c:v>2005-06</c:v>
                </c:pt>
                <c:pt idx="4">
                  <c:v>2006-07</c:v>
                </c:pt>
                <c:pt idx="5">
                  <c:v>2007-08</c:v>
                </c:pt>
                <c:pt idx="6">
                  <c:v>2008-09</c:v>
                </c:pt>
                <c:pt idx="7">
                  <c:v>2009-10</c:v>
                </c:pt>
              </c:strCache>
            </c:strRef>
          </c:cat>
          <c:val>
            <c:numRef>
              <c:f>employment!$B$105:$I$105</c:f>
              <c:numCache>
                <c:formatCode>General</c:formatCode>
                <c:ptCount val="8"/>
                <c:pt idx="0">
                  <c:v>42.2</c:v>
                </c:pt>
                <c:pt idx="1">
                  <c:v>38.5</c:v>
                </c:pt>
                <c:pt idx="2">
                  <c:v>37.1</c:v>
                </c:pt>
                <c:pt idx="3">
                  <c:v>34.9</c:v>
                </c:pt>
                <c:pt idx="4">
                  <c:v>41.8</c:v>
                </c:pt>
                <c:pt idx="5">
                  <c:v>41.6</c:v>
                </c:pt>
                <c:pt idx="6">
                  <c:v>33.300000000000004</c:v>
                </c:pt>
                <c:pt idx="7">
                  <c:v>34.200000000000003</c:v>
                </c:pt>
              </c:numCache>
            </c:numRef>
          </c:val>
          <c:smooth val="0"/>
        </c:ser>
        <c:ser>
          <c:idx val="2"/>
          <c:order val="2"/>
          <c:tx>
            <c:strRef>
              <c:f>employment!$A$106</c:f>
              <c:strCache>
                <c:ptCount val="1"/>
                <c:pt idx="0">
                  <c:v>UPFW</c:v>
                </c:pt>
              </c:strCache>
            </c:strRef>
          </c:tx>
          <c:marker>
            <c:symbol val="none"/>
          </c:marker>
          <c:cat>
            <c:strRef>
              <c:f>employment!$B$103:$I$103</c:f>
              <c:strCache>
                <c:ptCount val="8"/>
                <c:pt idx="0">
                  <c:v>1999-00</c:v>
                </c:pt>
                <c:pt idx="1">
                  <c:v>2001-02</c:v>
                </c:pt>
                <c:pt idx="2">
                  <c:v>2003-04</c:v>
                </c:pt>
                <c:pt idx="3">
                  <c:v>2005-06</c:v>
                </c:pt>
                <c:pt idx="4">
                  <c:v>2006-07</c:v>
                </c:pt>
                <c:pt idx="5">
                  <c:v>2007-08</c:v>
                </c:pt>
                <c:pt idx="6">
                  <c:v>2008-09</c:v>
                </c:pt>
                <c:pt idx="7">
                  <c:v>2009-10</c:v>
                </c:pt>
              </c:strCache>
            </c:strRef>
          </c:cat>
          <c:val>
            <c:numRef>
              <c:f>employment!$B$106:$I$106</c:f>
              <c:numCache>
                <c:formatCode>General</c:formatCode>
                <c:ptCount val="8"/>
                <c:pt idx="0">
                  <c:v>21.4</c:v>
                </c:pt>
                <c:pt idx="1">
                  <c:v>20.8</c:v>
                </c:pt>
                <c:pt idx="2">
                  <c:v>24.1</c:v>
                </c:pt>
                <c:pt idx="3">
                  <c:v>26.9</c:v>
                </c:pt>
                <c:pt idx="4">
                  <c:v>11.3</c:v>
                </c:pt>
                <c:pt idx="5">
                  <c:v>12</c:v>
                </c:pt>
                <c:pt idx="6">
                  <c:v>29.7</c:v>
                </c:pt>
                <c:pt idx="7">
                  <c:v>29.1</c:v>
                </c:pt>
              </c:numCache>
            </c:numRef>
          </c:val>
          <c:smooth val="0"/>
        </c:ser>
        <c:ser>
          <c:idx val="3"/>
          <c:order val="3"/>
          <c:tx>
            <c:strRef>
              <c:f>employment!$A$107</c:f>
              <c:strCache>
                <c:ptCount val="1"/>
                <c:pt idx="0">
                  <c:v>Employees</c:v>
                </c:pt>
              </c:strCache>
            </c:strRef>
          </c:tx>
          <c:marker>
            <c:symbol val="none"/>
          </c:marker>
          <c:cat>
            <c:strRef>
              <c:f>employment!$B$103:$I$103</c:f>
              <c:strCache>
                <c:ptCount val="8"/>
                <c:pt idx="0">
                  <c:v>1999-00</c:v>
                </c:pt>
                <c:pt idx="1">
                  <c:v>2001-02</c:v>
                </c:pt>
                <c:pt idx="2">
                  <c:v>2003-04</c:v>
                </c:pt>
                <c:pt idx="3">
                  <c:v>2005-06</c:v>
                </c:pt>
                <c:pt idx="4">
                  <c:v>2006-07</c:v>
                </c:pt>
                <c:pt idx="5">
                  <c:v>2007-08</c:v>
                </c:pt>
                <c:pt idx="6">
                  <c:v>2008-09</c:v>
                </c:pt>
                <c:pt idx="7">
                  <c:v>2009-10</c:v>
                </c:pt>
              </c:strCache>
            </c:strRef>
          </c:cat>
          <c:val>
            <c:numRef>
              <c:f>employment!$B$107:$I$107</c:f>
              <c:numCache>
                <c:formatCode>General</c:formatCode>
                <c:ptCount val="8"/>
                <c:pt idx="0">
                  <c:v>35.6</c:v>
                </c:pt>
                <c:pt idx="1">
                  <c:v>39.9</c:v>
                </c:pt>
                <c:pt idx="2">
                  <c:v>37.9</c:v>
                </c:pt>
                <c:pt idx="3">
                  <c:v>37.300000000000004</c:v>
                </c:pt>
                <c:pt idx="4">
                  <c:v>45.4</c:v>
                </c:pt>
                <c:pt idx="5">
                  <c:v>44.4</c:v>
                </c:pt>
                <c:pt idx="6">
                  <c:v>35.800000000000004</c:v>
                </c:pt>
                <c:pt idx="7">
                  <c:v>35.4</c:v>
                </c:pt>
              </c:numCache>
            </c:numRef>
          </c:val>
          <c:smooth val="0"/>
        </c:ser>
        <c:dLbls>
          <c:showLegendKey val="0"/>
          <c:showVal val="0"/>
          <c:showCatName val="0"/>
          <c:showSerName val="0"/>
          <c:showPercent val="0"/>
          <c:showBubbleSize val="0"/>
        </c:dLbls>
        <c:marker val="1"/>
        <c:smooth val="0"/>
        <c:axId val="68631552"/>
        <c:axId val="68637440"/>
      </c:lineChart>
      <c:catAx>
        <c:axId val="68631552"/>
        <c:scaling>
          <c:orientation val="minMax"/>
        </c:scaling>
        <c:delete val="0"/>
        <c:axPos val="b"/>
        <c:majorTickMark val="out"/>
        <c:minorTickMark val="none"/>
        <c:tickLblPos val="nextTo"/>
        <c:crossAx val="68637440"/>
        <c:crosses val="autoZero"/>
        <c:auto val="1"/>
        <c:lblAlgn val="ctr"/>
        <c:lblOffset val="100"/>
        <c:noMultiLvlLbl val="0"/>
      </c:catAx>
      <c:valAx>
        <c:axId val="68637440"/>
        <c:scaling>
          <c:orientation val="minMax"/>
        </c:scaling>
        <c:delete val="0"/>
        <c:axPos val="l"/>
        <c:title>
          <c:tx>
            <c:rich>
              <a:bodyPr rot="-5400000" vert="horz"/>
              <a:lstStyle/>
              <a:p>
                <a:pPr>
                  <a:defRPr/>
                </a:pPr>
                <a:r>
                  <a:rPr lang="en-US"/>
                  <a:t>% of employed persons</a:t>
                </a:r>
              </a:p>
            </c:rich>
          </c:tx>
          <c:layout/>
          <c:overlay val="0"/>
        </c:title>
        <c:numFmt formatCode="General" sourceLinked="1"/>
        <c:majorTickMark val="out"/>
        <c:minorTickMark val="none"/>
        <c:tickLblPos val="nextTo"/>
        <c:crossAx val="68631552"/>
        <c:crosses val="autoZero"/>
        <c:crossBetween val="between"/>
      </c:valAx>
    </c:plotArea>
    <c:legend>
      <c:legendPos val="b"/>
      <c:layout>
        <c:manualLayout>
          <c:xMode val="edge"/>
          <c:yMode val="edge"/>
          <c:x val="0"/>
          <c:y val="0.78265709433379693"/>
          <c:w val="0.99911028070643648"/>
          <c:h val="0.21734290566620357"/>
        </c:manualLayout>
      </c:layout>
      <c:overlay val="0"/>
      <c:txPr>
        <a:bodyPr/>
        <a:lstStyle/>
        <a:p>
          <a:pPr>
            <a:defRPr sz="1400"/>
          </a:pPr>
          <a:endParaRPr lang="en-US"/>
        </a:p>
      </c:txPr>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70679012345679"/>
          <c:y val="3.4949873069145092E-2"/>
          <c:w val="0.83750000000000002"/>
          <c:h val="0.79513888888888884"/>
        </c:manualLayout>
      </c:layout>
      <c:lineChart>
        <c:grouping val="standard"/>
        <c:varyColors val="0"/>
        <c:ser>
          <c:idx val="0"/>
          <c:order val="0"/>
          <c:tx>
            <c:strRef>
              <c:f>poverty!$B$2</c:f>
              <c:strCache>
                <c:ptCount val="1"/>
                <c:pt idx="0">
                  <c:v>Urban</c:v>
                </c:pt>
              </c:strCache>
            </c:strRef>
          </c:tx>
          <c:spPr>
            <a:ln w="76200"/>
          </c:spPr>
          <c:marker>
            <c:symbol val="none"/>
          </c:marker>
          <c:cat>
            <c:strRef>
              <c:f>poverty!$A$3:$A$7</c:f>
              <c:strCache>
                <c:ptCount val="5"/>
                <c:pt idx="0">
                  <c:v>1998-99</c:v>
                </c:pt>
                <c:pt idx="1">
                  <c:v>2000-01</c:v>
                </c:pt>
                <c:pt idx="2">
                  <c:v>2004-05</c:v>
                </c:pt>
                <c:pt idx="3">
                  <c:v>2005-06</c:v>
                </c:pt>
                <c:pt idx="4">
                  <c:v>2010-11</c:v>
                </c:pt>
              </c:strCache>
            </c:strRef>
          </c:cat>
          <c:val>
            <c:numRef>
              <c:f>poverty!$B$3:$B$7</c:f>
              <c:numCache>
                <c:formatCode>General</c:formatCode>
                <c:ptCount val="5"/>
                <c:pt idx="0">
                  <c:v>20.9</c:v>
                </c:pt>
                <c:pt idx="1">
                  <c:v>22.7</c:v>
                </c:pt>
                <c:pt idx="2">
                  <c:v>14.9</c:v>
                </c:pt>
                <c:pt idx="3">
                  <c:v>13.1</c:v>
                </c:pt>
              </c:numCache>
            </c:numRef>
          </c:val>
          <c:smooth val="1"/>
        </c:ser>
        <c:ser>
          <c:idx val="1"/>
          <c:order val="1"/>
          <c:tx>
            <c:strRef>
              <c:f>poverty!$C$2</c:f>
              <c:strCache>
                <c:ptCount val="1"/>
                <c:pt idx="0">
                  <c:v>Rural</c:v>
                </c:pt>
              </c:strCache>
            </c:strRef>
          </c:tx>
          <c:spPr>
            <a:ln w="76200"/>
          </c:spPr>
          <c:marker>
            <c:symbol val="none"/>
          </c:marker>
          <c:cat>
            <c:strRef>
              <c:f>poverty!$A$3:$A$7</c:f>
              <c:strCache>
                <c:ptCount val="5"/>
                <c:pt idx="0">
                  <c:v>1998-99</c:v>
                </c:pt>
                <c:pt idx="1">
                  <c:v>2000-01</c:v>
                </c:pt>
                <c:pt idx="2">
                  <c:v>2004-05</c:v>
                </c:pt>
                <c:pt idx="3">
                  <c:v>2005-06</c:v>
                </c:pt>
                <c:pt idx="4">
                  <c:v>2010-11</c:v>
                </c:pt>
              </c:strCache>
            </c:strRef>
          </c:cat>
          <c:val>
            <c:numRef>
              <c:f>poverty!$C$3:$C$7</c:f>
              <c:numCache>
                <c:formatCode>General</c:formatCode>
                <c:ptCount val="5"/>
                <c:pt idx="0">
                  <c:v>34.700000000000003</c:v>
                </c:pt>
                <c:pt idx="1">
                  <c:v>39.300000000000004</c:v>
                </c:pt>
                <c:pt idx="2">
                  <c:v>28.1</c:v>
                </c:pt>
                <c:pt idx="3">
                  <c:v>27</c:v>
                </c:pt>
              </c:numCache>
            </c:numRef>
          </c:val>
          <c:smooth val="1"/>
        </c:ser>
        <c:ser>
          <c:idx val="2"/>
          <c:order val="2"/>
          <c:tx>
            <c:strRef>
              <c:f>poverty!$D$2</c:f>
              <c:strCache>
                <c:ptCount val="1"/>
                <c:pt idx="0">
                  <c:v>Pakistan</c:v>
                </c:pt>
              </c:strCache>
            </c:strRef>
          </c:tx>
          <c:spPr>
            <a:ln w="76200"/>
          </c:spPr>
          <c:marker>
            <c:symbol val="none"/>
          </c:marker>
          <c:dPt>
            <c:idx val="4"/>
            <c:marker>
              <c:symbol val="auto"/>
            </c:marker>
            <c:bubble3D val="0"/>
            <c:spPr>
              <a:ln w="76200">
                <a:noFill/>
                <a:prstDash val="sysDash"/>
              </a:ln>
            </c:spPr>
          </c:dPt>
          <c:dLbls>
            <c:numFmt formatCode="#,##0" sourceLinked="0"/>
            <c:txPr>
              <a:bodyPr/>
              <a:lstStyle/>
              <a:p>
                <a:pPr>
                  <a:defRPr sz="1400"/>
                </a:pPr>
                <a:endParaRPr lang="en-US"/>
              </a:p>
            </c:txPr>
            <c:showLegendKey val="0"/>
            <c:showVal val="1"/>
            <c:showCatName val="0"/>
            <c:showSerName val="0"/>
            <c:showPercent val="0"/>
            <c:showBubbleSize val="0"/>
            <c:showLeaderLines val="0"/>
          </c:dLbls>
          <c:cat>
            <c:strRef>
              <c:f>poverty!$A$3:$A$7</c:f>
              <c:strCache>
                <c:ptCount val="5"/>
                <c:pt idx="0">
                  <c:v>1998-99</c:v>
                </c:pt>
                <c:pt idx="1">
                  <c:v>2000-01</c:v>
                </c:pt>
                <c:pt idx="2">
                  <c:v>2004-05</c:v>
                </c:pt>
                <c:pt idx="3">
                  <c:v>2005-06</c:v>
                </c:pt>
                <c:pt idx="4">
                  <c:v>2010-11</c:v>
                </c:pt>
              </c:strCache>
            </c:strRef>
          </c:cat>
          <c:val>
            <c:numRef>
              <c:f>poverty!$D$3:$D$7</c:f>
              <c:numCache>
                <c:formatCode>General</c:formatCode>
                <c:ptCount val="5"/>
                <c:pt idx="0">
                  <c:v>30.6</c:v>
                </c:pt>
                <c:pt idx="1">
                  <c:v>34.5</c:v>
                </c:pt>
                <c:pt idx="2">
                  <c:v>23.9</c:v>
                </c:pt>
                <c:pt idx="3">
                  <c:v>22.3</c:v>
                </c:pt>
                <c:pt idx="4">
                  <c:v>12</c:v>
                </c:pt>
              </c:numCache>
            </c:numRef>
          </c:val>
          <c:smooth val="1"/>
        </c:ser>
        <c:dLbls>
          <c:showLegendKey val="0"/>
          <c:showVal val="0"/>
          <c:showCatName val="0"/>
          <c:showSerName val="0"/>
          <c:showPercent val="0"/>
          <c:showBubbleSize val="0"/>
        </c:dLbls>
        <c:marker val="1"/>
        <c:smooth val="0"/>
        <c:axId val="68674304"/>
        <c:axId val="68675840"/>
      </c:lineChart>
      <c:catAx>
        <c:axId val="68674304"/>
        <c:scaling>
          <c:orientation val="minMax"/>
        </c:scaling>
        <c:delete val="0"/>
        <c:axPos val="b"/>
        <c:numFmt formatCode="General" sourceLinked="1"/>
        <c:majorTickMark val="out"/>
        <c:minorTickMark val="none"/>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68675840"/>
        <c:crosses val="autoZero"/>
        <c:auto val="1"/>
        <c:lblAlgn val="ctr"/>
        <c:lblOffset val="100"/>
        <c:noMultiLvlLbl val="0"/>
      </c:catAx>
      <c:valAx>
        <c:axId val="68675840"/>
        <c:scaling>
          <c:orientation val="minMax"/>
        </c:scaling>
        <c:delete val="0"/>
        <c:axPos val="l"/>
        <c:title>
          <c:tx>
            <c:rich>
              <a:bodyPr/>
              <a:lstStyle/>
              <a:p>
                <a:pPr>
                  <a:defRPr sz="1400" b="1" i="0" u="none" strike="noStrike" baseline="0">
                    <a:solidFill>
                      <a:srgbClr val="000000"/>
                    </a:solidFill>
                    <a:latin typeface="Calibri"/>
                    <a:ea typeface="Calibri"/>
                    <a:cs typeface="Calibri"/>
                  </a:defRPr>
                </a:pPr>
                <a:r>
                  <a:rPr lang="en-CA" sz="1400"/>
                  <a:t>Poverty headcount (%)</a:t>
                </a:r>
              </a:p>
            </c:rich>
          </c:tx>
          <c:layout>
            <c:manualLayout>
              <c:xMode val="edge"/>
              <c:yMode val="edge"/>
              <c:x val="3.865983765918149E-2"/>
              <c:y val="0.27854395249774105"/>
            </c:manualLayout>
          </c:layout>
          <c:overlay val="0"/>
        </c:title>
        <c:numFmt formatCode="General" sourceLinked="1"/>
        <c:majorTickMark val="out"/>
        <c:minorTickMark val="none"/>
        <c:tickLblPos val="nextTo"/>
        <c:txPr>
          <a:bodyPr rot="0" vert="horz"/>
          <a:lstStyle/>
          <a:p>
            <a:pPr>
              <a:defRPr sz="1200" b="0" i="0" u="none" strike="noStrike" baseline="0">
                <a:solidFill>
                  <a:srgbClr val="000000"/>
                </a:solidFill>
                <a:latin typeface="Calibri"/>
                <a:ea typeface="Calibri"/>
                <a:cs typeface="Calibri"/>
              </a:defRPr>
            </a:pPr>
            <a:endParaRPr lang="en-US"/>
          </a:p>
        </c:txPr>
        <c:crossAx val="68674304"/>
        <c:crosses val="autoZero"/>
        <c:crossBetween val="between"/>
      </c:valAx>
    </c:plotArea>
    <c:legend>
      <c:legendPos val="r"/>
      <c:layout>
        <c:manualLayout>
          <c:xMode val="edge"/>
          <c:yMode val="edge"/>
          <c:x val="0.22194444444444547"/>
          <c:y val="0.63368328958880393"/>
          <c:w val="0.25027777777777782"/>
          <c:h val="0.17244787109944654"/>
        </c:manualLayout>
      </c:layout>
      <c:overlay val="0"/>
      <c:txPr>
        <a:bodyPr/>
        <a:lstStyle/>
        <a:p>
          <a:pPr>
            <a:defRPr sz="1600" b="0" i="0" u="none" strike="noStrike" baseline="0">
              <a:solidFill>
                <a:srgbClr val="000000"/>
              </a:solidFill>
              <a:latin typeface="Calibri"/>
              <a:ea typeface="Calibri"/>
              <a:cs typeface="Calibri"/>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089314068348392"/>
          <c:y val="5.1400554097404488E-2"/>
          <c:w val="0.82034284784483169"/>
          <c:h val="0.8326195683872849"/>
        </c:manualLayout>
      </c:layout>
      <c:lineChart>
        <c:grouping val="standard"/>
        <c:varyColors val="0"/>
        <c:ser>
          <c:idx val="0"/>
          <c:order val="0"/>
          <c:tx>
            <c:strRef>
              <c:f>Sheet1!$C$110</c:f>
              <c:strCache>
                <c:ptCount val="1"/>
                <c:pt idx="0">
                  <c:v>Nominal</c:v>
                </c:pt>
              </c:strCache>
            </c:strRef>
          </c:tx>
          <c:spPr>
            <a:ln w="50800"/>
          </c:spPr>
          <c:marker>
            <c:symbol val="none"/>
          </c:marker>
          <c:cat>
            <c:strRef>
              <c:f>Sheet1!$B$111:$B$115</c:f>
              <c:strCache>
                <c:ptCount val="5"/>
                <c:pt idx="0">
                  <c:v>2001-02</c:v>
                </c:pt>
                <c:pt idx="1">
                  <c:v>2004-05</c:v>
                </c:pt>
                <c:pt idx="2">
                  <c:v>2005-06</c:v>
                </c:pt>
                <c:pt idx="3">
                  <c:v>2007-08</c:v>
                </c:pt>
                <c:pt idx="4">
                  <c:v>2010-11</c:v>
                </c:pt>
              </c:strCache>
            </c:strRef>
          </c:cat>
          <c:val>
            <c:numRef>
              <c:f>Sheet1!$C$111:$C$115</c:f>
              <c:numCache>
                <c:formatCode>_(* #,##0_);_(* \(#,##0\);_(* "-"??_);_(@_)</c:formatCode>
                <c:ptCount val="5"/>
                <c:pt idx="0">
                  <c:v>6714</c:v>
                </c:pt>
                <c:pt idx="1">
                  <c:v>9121</c:v>
                </c:pt>
                <c:pt idx="2">
                  <c:v>10583</c:v>
                </c:pt>
                <c:pt idx="3">
                  <c:v>12659.83</c:v>
                </c:pt>
                <c:pt idx="4">
                  <c:v>19335.55</c:v>
                </c:pt>
              </c:numCache>
            </c:numRef>
          </c:val>
          <c:smooth val="1"/>
        </c:ser>
        <c:ser>
          <c:idx val="1"/>
          <c:order val="1"/>
          <c:tx>
            <c:strRef>
              <c:f>Sheet1!$D$110</c:f>
              <c:strCache>
                <c:ptCount val="1"/>
                <c:pt idx="0">
                  <c:v>Real</c:v>
                </c:pt>
              </c:strCache>
            </c:strRef>
          </c:tx>
          <c:spPr>
            <a:ln w="50800"/>
          </c:spPr>
          <c:marker>
            <c:symbol val="none"/>
          </c:marker>
          <c:cat>
            <c:strRef>
              <c:f>Sheet1!$B$111:$B$115</c:f>
              <c:strCache>
                <c:ptCount val="5"/>
                <c:pt idx="0">
                  <c:v>2001-02</c:v>
                </c:pt>
                <c:pt idx="1">
                  <c:v>2004-05</c:v>
                </c:pt>
                <c:pt idx="2">
                  <c:v>2005-06</c:v>
                </c:pt>
                <c:pt idx="3">
                  <c:v>2007-08</c:v>
                </c:pt>
                <c:pt idx="4">
                  <c:v>2010-11</c:v>
                </c:pt>
              </c:strCache>
            </c:strRef>
          </c:cat>
          <c:val>
            <c:numRef>
              <c:f>Sheet1!$D$111:$D$115</c:f>
              <c:numCache>
                <c:formatCode>_-* #,##0_-;\-* #,##0_-;_-* "-"??_-;_-@_-</c:formatCode>
                <c:ptCount val="5"/>
                <c:pt idx="0">
                  <c:v>6484.4504539308364</c:v>
                </c:pt>
                <c:pt idx="1">
                  <c:v>7477.4553205443508</c:v>
                </c:pt>
                <c:pt idx="2">
                  <c:v>8039.3497417198432</c:v>
                </c:pt>
                <c:pt idx="3">
                  <c:v>7967.1680302076902</c:v>
                </c:pt>
                <c:pt idx="4">
                  <c:v>7978.686968721644</c:v>
                </c:pt>
              </c:numCache>
            </c:numRef>
          </c:val>
          <c:smooth val="1"/>
        </c:ser>
        <c:dLbls>
          <c:showLegendKey val="0"/>
          <c:showVal val="0"/>
          <c:showCatName val="0"/>
          <c:showSerName val="0"/>
          <c:showPercent val="0"/>
          <c:showBubbleSize val="0"/>
        </c:dLbls>
        <c:marker val="1"/>
        <c:smooth val="0"/>
        <c:axId val="68535424"/>
        <c:axId val="68536960"/>
      </c:lineChart>
      <c:catAx>
        <c:axId val="68535424"/>
        <c:scaling>
          <c:orientation val="minMax"/>
        </c:scaling>
        <c:delete val="0"/>
        <c:axPos val="b"/>
        <c:majorTickMark val="out"/>
        <c:minorTickMark val="none"/>
        <c:tickLblPos val="nextTo"/>
        <c:txPr>
          <a:bodyPr/>
          <a:lstStyle/>
          <a:p>
            <a:pPr>
              <a:defRPr sz="1600"/>
            </a:pPr>
            <a:endParaRPr lang="en-US"/>
          </a:p>
        </c:txPr>
        <c:crossAx val="68536960"/>
        <c:crosses val="autoZero"/>
        <c:auto val="1"/>
        <c:lblAlgn val="ctr"/>
        <c:lblOffset val="100"/>
        <c:noMultiLvlLbl val="0"/>
      </c:catAx>
      <c:valAx>
        <c:axId val="68536960"/>
        <c:scaling>
          <c:orientation val="minMax"/>
        </c:scaling>
        <c:delete val="0"/>
        <c:axPos val="l"/>
        <c:title>
          <c:tx>
            <c:rich>
              <a:bodyPr rot="-5400000" vert="horz"/>
              <a:lstStyle/>
              <a:p>
                <a:pPr>
                  <a:defRPr sz="1600"/>
                </a:pPr>
                <a:r>
                  <a:rPr lang="en-US" sz="1600"/>
                  <a:t>Rs per month</a:t>
                </a:r>
              </a:p>
            </c:rich>
          </c:tx>
          <c:layout/>
          <c:overlay val="0"/>
        </c:title>
        <c:numFmt formatCode="_(* #,##0_);_(* \(#,##0\);_(* &quot;-&quot;??_);_(@_)" sourceLinked="1"/>
        <c:majorTickMark val="out"/>
        <c:minorTickMark val="none"/>
        <c:tickLblPos val="nextTo"/>
        <c:txPr>
          <a:bodyPr/>
          <a:lstStyle/>
          <a:p>
            <a:pPr>
              <a:defRPr sz="1600"/>
            </a:pPr>
            <a:endParaRPr lang="en-US"/>
          </a:p>
        </c:txPr>
        <c:crossAx val="68535424"/>
        <c:crosses val="autoZero"/>
        <c:crossBetween val="between"/>
      </c:valAx>
    </c:plotArea>
    <c:legend>
      <c:legendPos val="r"/>
      <c:layout>
        <c:manualLayout>
          <c:xMode val="edge"/>
          <c:yMode val="edge"/>
          <c:x val="0.2267915573053369"/>
          <c:y val="0.12461614173228398"/>
          <c:w val="0.17876399825021871"/>
          <c:h val="0.16743438320210044"/>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w="50800">
              <a:solidFill>
                <a:srgbClr val="C00000"/>
              </a:solidFill>
            </a:ln>
          </c:spPr>
          <c:marker>
            <c:symbol val="none"/>
          </c:marker>
          <c:cat>
            <c:strRef>
              <c:f>Sheet1!$B$120:$B$124</c:f>
              <c:strCache>
                <c:ptCount val="5"/>
                <c:pt idx="0">
                  <c:v>2001-02</c:v>
                </c:pt>
                <c:pt idx="1">
                  <c:v>2004-05</c:v>
                </c:pt>
                <c:pt idx="2">
                  <c:v>2005-06</c:v>
                </c:pt>
                <c:pt idx="3">
                  <c:v>2007-08</c:v>
                </c:pt>
                <c:pt idx="4">
                  <c:v>2010-11</c:v>
                </c:pt>
              </c:strCache>
            </c:strRef>
          </c:cat>
          <c:val>
            <c:numRef>
              <c:f>Sheet1!$C$120:$C$124</c:f>
              <c:numCache>
                <c:formatCode>_(* #,##0_);_(* \(#,##0\);_(* "-"??_);_(@_)</c:formatCode>
                <c:ptCount val="5"/>
                <c:pt idx="0">
                  <c:v>48.3</c:v>
                </c:pt>
                <c:pt idx="1">
                  <c:v>48.33</c:v>
                </c:pt>
                <c:pt idx="2">
                  <c:v>43.05</c:v>
                </c:pt>
                <c:pt idx="3">
                  <c:v>44.220000000000013</c:v>
                </c:pt>
                <c:pt idx="4">
                  <c:v>48.91</c:v>
                </c:pt>
              </c:numCache>
            </c:numRef>
          </c:val>
          <c:smooth val="1"/>
        </c:ser>
        <c:dLbls>
          <c:showLegendKey val="0"/>
          <c:showVal val="0"/>
          <c:showCatName val="0"/>
          <c:showSerName val="0"/>
          <c:showPercent val="0"/>
          <c:showBubbleSize val="0"/>
        </c:dLbls>
        <c:marker val="1"/>
        <c:smooth val="0"/>
        <c:axId val="68706688"/>
        <c:axId val="68708224"/>
      </c:lineChart>
      <c:catAx>
        <c:axId val="68706688"/>
        <c:scaling>
          <c:orientation val="minMax"/>
        </c:scaling>
        <c:delete val="0"/>
        <c:axPos val="b"/>
        <c:majorTickMark val="out"/>
        <c:minorTickMark val="none"/>
        <c:tickLblPos val="nextTo"/>
        <c:txPr>
          <a:bodyPr/>
          <a:lstStyle/>
          <a:p>
            <a:pPr>
              <a:defRPr sz="1600"/>
            </a:pPr>
            <a:endParaRPr lang="en-US"/>
          </a:p>
        </c:txPr>
        <c:crossAx val="68708224"/>
        <c:crosses val="autoZero"/>
        <c:auto val="1"/>
        <c:lblAlgn val="ctr"/>
        <c:lblOffset val="100"/>
        <c:noMultiLvlLbl val="0"/>
      </c:catAx>
      <c:valAx>
        <c:axId val="68708224"/>
        <c:scaling>
          <c:orientation val="minMax"/>
        </c:scaling>
        <c:delete val="0"/>
        <c:axPos val="l"/>
        <c:title>
          <c:tx>
            <c:rich>
              <a:bodyPr rot="-5400000" vert="horz"/>
              <a:lstStyle/>
              <a:p>
                <a:pPr>
                  <a:defRPr/>
                </a:pPr>
                <a:r>
                  <a:rPr lang="en-CA" sz="1600" dirty="0" smtClean="0"/>
                  <a:t>% share</a:t>
                </a:r>
                <a:endParaRPr lang="en-CA" sz="1600" dirty="0"/>
              </a:p>
            </c:rich>
          </c:tx>
          <c:layout/>
          <c:overlay val="0"/>
        </c:title>
        <c:numFmt formatCode="_(* #,##0_);_(* \(#,##0\);_(* &quot;-&quot;??_);_(@_)" sourceLinked="1"/>
        <c:majorTickMark val="out"/>
        <c:minorTickMark val="none"/>
        <c:tickLblPos val="nextTo"/>
        <c:txPr>
          <a:bodyPr/>
          <a:lstStyle/>
          <a:p>
            <a:pPr>
              <a:defRPr sz="1600"/>
            </a:pPr>
            <a:endParaRPr lang="en-US"/>
          </a:p>
        </c:txPr>
        <c:crossAx val="68706688"/>
        <c:crosses val="autoZero"/>
        <c:crossBetween val="between"/>
      </c:valAx>
    </c:plotArea>
    <c:plotVisOnly val="1"/>
    <c:dispBlanksAs val="gap"/>
    <c:showDLblsOverMax val="0"/>
  </c:chart>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504396325459318"/>
          <c:y val="5.1400554097404488E-2"/>
          <c:w val="0.86144356955380574"/>
          <c:h val="0.74080352736722332"/>
        </c:manualLayout>
      </c:layout>
      <c:barChart>
        <c:barDir val="col"/>
        <c:grouping val="clustered"/>
        <c:varyColors val="0"/>
        <c:ser>
          <c:idx val="0"/>
          <c:order val="0"/>
          <c:tx>
            <c:strRef>
              <c:f>Sheet2!$B$4</c:f>
              <c:strCache>
                <c:ptCount val="1"/>
                <c:pt idx="0">
                  <c:v>1998-99</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Sheet2!$A$5:$A$9</c:f>
              <c:strCache>
                <c:ptCount val="5"/>
                <c:pt idx="0">
                  <c:v>Punjab</c:v>
                </c:pt>
                <c:pt idx="1">
                  <c:v>Sindh</c:v>
                </c:pt>
                <c:pt idx="2">
                  <c:v>NWFP</c:v>
                </c:pt>
                <c:pt idx="3">
                  <c:v>Balochistan</c:v>
                </c:pt>
                <c:pt idx="4">
                  <c:v>Pakistan</c:v>
                </c:pt>
              </c:strCache>
            </c:strRef>
          </c:cat>
          <c:val>
            <c:numRef>
              <c:f>Sheet2!$B$5:$B$9</c:f>
              <c:numCache>
                <c:formatCode>General</c:formatCode>
                <c:ptCount val="5"/>
                <c:pt idx="0">
                  <c:v>30</c:v>
                </c:pt>
                <c:pt idx="1">
                  <c:v>26</c:v>
                </c:pt>
                <c:pt idx="2">
                  <c:v>41</c:v>
                </c:pt>
                <c:pt idx="3">
                  <c:v>22</c:v>
                </c:pt>
                <c:pt idx="4">
                  <c:v>30</c:v>
                </c:pt>
              </c:numCache>
            </c:numRef>
          </c:val>
        </c:ser>
        <c:ser>
          <c:idx val="1"/>
          <c:order val="1"/>
          <c:tx>
            <c:strRef>
              <c:f>Sheet2!$C$4</c:f>
              <c:strCache>
                <c:ptCount val="1"/>
                <c:pt idx="0">
                  <c:v>2001-02</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Sheet2!$A$5:$A$9</c:f>
              <c:strCache>
                <c:ptCount val="5"/>
                <c:pt idx="0">
                  <c:v>Punjab</c:v>
                </c:pt>
                <c:pt idx="1">
                  <c:v>Sindh</c:v>
                </c:pt>
                <c:pt idx="2">
                  <c:v>NWFP</c:v>
                </c:pt>
                <c:pt idx="3">
                  <c:v>Balochistan</c:v>
                </c:pt>
                <c:pt idx="4">
                  <c:v>Pakistan</c:v>
                </c:pt>
              </c:strCache>
            </c:strRef>
          </c:cat>
          <c:val>
            <c:numRef>
              <c:f>Sheet2!$C$5:$C$9</c:f>
              <c:numCache>
                <c:formatCode>General</c:formatCode>
                <c:ptCount val="5"/>
                <c:pt idx="0">
                  <c:v>30</c:v>
                </c:pt>
                <c:pt idx="1">
                  <c:v>37</c:v>
                </c:pt>
                <c:pt idx="2">
                  <c:v>41</c:v>
                </c:pt>
                <c:pt idx="3">
                  <c:v>36</c:v>
                </c:pt>
                <c:pt idx="4">
                  <c:v>33</c:v>
                </c:pt>
              </c:numCache>
            </c:numRef>
          </c:val>
        </c:ser>
        <c:ser>
          <c:idx val="2"/>
          <c:order val="2"/>
          <c:tx>
            <c:strRef>
              <c:f>Sheet2!$D$4</c:f>
              <c:strCache>
                <c:ptCount val="1"/>
                <c:pt idx="0">
                  <c:v>2004-05</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Sheet2!$A$5:$A$9</c:f>
              <c:strCache>
                <c:ptCount val="5"/>
                <c:pt idx="0">
                  <c:v>Punjab</c:v>
                </c:pt>
                <c:pt idx="1">
                  <c:v>Sindh</c:v>
                </c:pt>
                <c:pt idx="2">
                  <c:v>NWFP</c:v>
                </c:pt>
                <c:pt idx="3">
                  <c:v>Balochistan</c:v>
                </c:pt>
                <c:pt idx="4">
                  <c:v>Pakistan</c:v>
                </c:pt>
              </c:strCache>
            </c:strRef>
          </c:cat>
          <c:val>
            <c:numRef>
              <c:f>Sheet2!$D$5:$D$9</c:f>
              <c:numCache>
                <c:formatCode>General</c:formatCode>
                <c:ptCount val="5"/>
                <c:pt idx="0">
                  <c:v>29</c:v>
                </c:pt>
                <c:pt idx="1">
                  <c:v>22</c:v>
                </c:pt>
                <c:pt idx="2">
                  <c:v>38</c:v>
                </c:pt>
                <c:pt idx="3">
                  <c:v>32</c:v>
                </c:pt>
                <c:pt idx="4">
                  <c:v>28</c:v>
                </c:pt>
              </c:numCache>
            </c:numRef>
          </c:val>
        </c:ser>
        <c:dLbls>
          <c:showLegendKey val="0"/>
          <c:showVal val="1"/>
          <c:showCatName val="0"/>
          <c:showSerName val="0"/>
          <c:showPercent val="0"/>
          <c:showBubbleSize val="0"/>
        </c:dLbls>
        <c:gapWidth val="150"/>
        <c:axId val="68176896"/>
        <c:axId val="68190592"/>
      </c:barChart>
      <c:catAx>
        <c:axId val="68176896"/>
        <c:scaling>
          <c:orientation val="minMax"/>
        </c:scaling>
        <c:delete val="0"/>
        <c:axPos val="b"/>
        <c:majorTickMark val="out"/>
        <c:minorTickMark val="none"/>
        <c:tickLblPos val="nextTo"/>
        <c:txPr>
          <a:bodyPr/>
          <a:lstStyle/>
          <a:p>
            <a:pPr>
              <a:defRPr sz="1400"/>
            </a:pPr>
            <a:endParaRPr lang="en-US"/>
          </a:p>
        </c:txPr>
        <c:crossAx val="68190592"/>
        <c:crosses val="autoZero"/>
        <c:auto val="1"/>
        <c:lblAlgn val="ctr"/>
        <c:lblOffset val="100"/>
        <c:noMultiLvlLbl val="0"/>
      </c:catAx>
      <c:valAx>
        <c:axId val="68190592"/>
        <c:scaling>
          <c:orientation val="minMax"/>
        </c:scaling>
        <c:delete val="0"/>
        <c:axPos val="l"/>
        <c:title>
          <c:tx>
            <c:rich>
              <a:bodyPr rot="-5400000" vert="horz"/>
              <a:lstStyle/>
              <a:p>
                <a:pPr>
                  <a:defRPr sz="1400"/>
                </a:pPr>
                <a:r>
                  <a:rPr lang="en-US" sz="1400"/>
                  <a:t>Poverty headcount (%)</a:t>
                </a:r>
              </a:p>
            </c:rich>
          </c:tx>
          <c:layout>
            <c:manualLayout>
              <c:xMode val="edge"/>
              <c:yMode val="edge"/>
              <c:x val="2.2391586683439192E-2"/>
              <c:y val="0.21787664326816322"/>
            </c:manualLayout>
          </c:layout>
          <c:overlay val="0"/>
        </c:title>
        <c:numFmt formatCode="General" sourceLinked="1"/>
        <c:majorTickMark val="out"/>
        <c:minorTickMark val="none"/>
        <c:tickLblPos val="nextTo"/>
        <c:txPr>
          <a:bodyPr/>
          <a:lstStyle/>
          <a:p>
            <a:pPr>
              <a:defRPr sz="1200"/>
            </a:pPr>
            <a:endParaRPr lang="en-US"/>
          </a:p>
        </c:txPr>
        <c:crossAx val="68176896"/>
        <c:crosses val="autoZero"/>
        <c:crossBetween val="between"/>
      </c:valAx>
    </c:plotArea>
    <c:legend>
      <c:legendPos val="r"/>
      <c:layout>
        <c:manualLayout>
          <c:xMode val="edge"/>
          <c:yMode val="edge"/>
          <c:x val="0.26264543249782529"/>
          <c:y val="0.89429681849160092"/>
          <c:w val="0.45651734987930742"/>
          <c:h val="7.0596019247594094E-2"/>
        </c:manualLayout>
      </c:layout>
      <c:overlay val="0"/>
      <c:txPr>
        <a:bodyPr/>
        <a:lstStyle/>
        <a:p>
          <a:pPr>
            <a:defRPr sz="1600"/>
          </a:pPr>
          <a:endParaRPr lang="en-US"/>
        </a:p>
      </c:txPr>
    </c:legend>
    <c:plotVisOnly val="1"/>
    <c:dispBlanksAs val="gap"/>
    <c:showDLblsOverMax val="0"/>
  </c:chart>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384951881014836"/>
          <c:y val="5.1400554097404488E-2"/>
          <c:w val="0.85942825896762909"/>
          <c:h val="0.8326195683872849"/>
        </c:manualLayout>
      </c:layout>
      <c:lineChart>
        <c:grouping val="standard"/>
        <c:varyColors val="0"/>
        <c:ser>
          <c:idx val="0"/>
          <c:order val="0"/>
          <c:tx>
            <c:strRef>
              <c:f>Sheet3!$B$6</c:f>
              <c:strCache>
                <c:ptCount val="1"/>
                <c:pt idx="0">
                  <c:v>Male</c:v>
                </c:pt>
              </c:strCache>
            </c:strRef>
          </c:tx>
          <c:spPr>
            <a:ln w="50800"/>
          </c:spPr>
          <c:marker>
            <c:symbol val="none"/>
          </c:marker>
          <c:cat>
            <c:strRef>
              <c:f>Sheet3!$A$7:$A$12</c:f>
              <c:strCache>
                <c:ptCount val="6"/>
                <c:pt idx="0">
                  <c:v>1998-99</c:v>
                </c:pt>
                <c:pt idx="1">
                  <c:v>2001-02</c:v>
                </c:pt>
                <c:pt idx="2">
                  <c:v>2004-05</c:v>
                </c:pt>
                <c:pt idx="3">
                  <c:v>2006-07</c:v>
                </c:pt>
                <c:pt idx="4">
                  <c:v>2008-09</c:v>
                </c:pt>
                <c:pt idx="5">
                  <c:v>2010-11</c:v>
                </c:pt>
              </c:strCache>
            </c:strRef>
          </c:cat>
          <c:val>
            <c:numRef>
              <c:f>Sheet3!$B$7:$B$12</c:f>
              <c:numCache>
                <c:formatCode>General</c:formatCode>
                <c:ptCount val="6"/>
                <c:pt idx="0">
                  <c:v>80</c:v>
                </c:pt>
                <c:pt idx="1">
                  <c:v>83</c:v>
                </c:pt>
                <c:pt idx="2">
                  <c:v>94</c:v>
                </c:pt>
                <c:pt idx="3">
                  <c:v>99</c:v>
                </c:pt>
                <c:pt idx="4">
                  <c:v>99</c:v>
                </c:pt>
                <c:pt idx="5">
                  <c:v>100</c:v>
                </c:pt>
              </c:numCache>
            </c:numRef>
          </c:val>
          <c:smooth val="1"/>
        </c:ser>
        <c:ser>
          <c:idx val="1"/>
          <c:order val="1"/>
          <c:tx>
            <c:strRef>
              <c:f>Sheet3!$C$6</c:f>
              <c:strCache>
                <c:ptCount val="1"/>
                <c:pt idx="0">
                  <c:v>Female</c:v>
                </c:pt>
              </c:strCache>
            </c:strRef>
          </c:tx>
          <c:spPr>
            <a:ln w="50800"/>
          </c:spPr>
          <c:marker>
            <c:symbol val="none"/>
          </c:marker>
          <c:cat>
            <c:strRef>
              <c:f>Sheet3!$A$7:$A$12</c:f>
              <c:strCache>
                <c:ptCount val="6"/>
                <c:pt idx="0">
                  <c:v>1998-99</c:v>
                </c:pt>
                <c:pt idx="1">
                  <c:v>2001-02</c:v>
                </c:pt>
                <c:pt idx="2">
                  <c:v>2004-05</c:v>
                </c:pt>
                <c:pt idx="3">
                  <c:v>2006-07</c:v>
                </c:pt>
                <c:pt idx="4">
                  <c:v>2008-09</c:v>
                </c:pt>
                <c:pt idx="5">
                  <c:v>2010-11</c:v>
                </c:pt>
              </c:strCache>
            </c:strRef>
          </c:cat>
          <c:val>
            <c:numRef>
              <c:f>Sheet3!$C$7:$C$12</c:f>
              <c:numCache>
                <c:formatCode>General</c:formatCode>
                <c:ptCount val="6"/>
                <c:pt idx="0">
                  <c:v>61</c:v>
                </c:pt>
                <c:pt idx="1">
                  <c:v>61</c:v>
                </c:pt>
                <c:pt idx="2">
                  <c:v>77</c:v>
                </c:pt>
                <c:pt idx="3">
                  <c:v>81</c:v>
                </c:pt>
                <c:pt idx="4">
                  <c:v>83</c:v>
                </c:pt>
                <c:pt idx="5">
                  <c:v>83</c:v>
                </c:pt>
              </c:numCache>
            </c:numRef>
          </c:val>
          <c:smooth val="1"/>
        </c:ser>
        <c:ser>
          <c:idx val="2"/>
          <c:order val="2"/>
          <c:tx>
            <c:strRef>
              <c:f>Sheet3!$D$6</c:f>
              <c:strCache>
                <c:ptCount val="1"/>
                <c:pt idx="0">
                  <c:v>Total</c:v>
                </c:pt>
              </c:strCache>
            </c:strRef>
          </c:tx>
          <c:spPr>
            <a:ln w="50800"/>
          </c:spPr>
          <c:marker>
            <c:symbol val="none"/>
          </c:marker>
          <c:cat>
            <c:strRef>
              <c:f>Sheet3!$A$7:$A$12</c:f>
              <c:strCache>
                <c:ptCount val="6"/>
                <c:pt idx="0">
                  <c:v>1998-99</c:v>
                </c:pt>
                <c:pt idx="1">
                  <c:v>2001-02</c:v>
                </c:pt>
                <c:pt idx="2">
                  <c:v>2004-05</c:v>
                </c:pt>
                <c:pt idx="3">
                  <c:v>2006-07</c:v>
                </c:pt>
                <c:pt idx="4">
                  <c:v>2008-09</c:v>
                </c:pt>
                <c:pt idx="5">
                  <c:v>2010-11</c:v>
                </c:pt>
              </c:strCache>
            </c:strRef>
          </c:cat>
          <c:val>
            <c:numRef>
              <c:f>Sheet3!$D$7:$D$12</c:f>
              <c:numCache>
                <c:formatCode>General</c:formatCode>
                <c:ptCount val="6"/>
                <c:pt idx="0">
                  <c:v>71</c:v>
                </c:pt>
                <c:pt idx="1">
                  <c:v>72</c:v>
                </c:pt>
                <c:pt idx="2">
                  <c:v>86</c:v>
                </c:pt>
                <c:pt idx="3">
                  <c:v>91</c:v>
                </c:pt>
                <c:pt idx="4">
                  <c:v>91</c:v>
                </c:pt>
                <c:pt idx="5">
                  <c:v>92</c:v>
                </c:pt>
              </c:numCache>
            </c:numRef>
          </c:val>
          <c:smooth val="1"/>
        </c:ser>
        <c:dLbls>
          <c:showLegendKey val="0"/>
          <c:showVal val="0"/>
          <c:showCatName val="0"/>
          <c:showSerName val="0"/>
          <c:showPercent val="0"/>
          <c:showBubbleSize val="0"/>
        </c:dLbls>
        <c:marker val="1"/>
        <c:smooth val="0"/>
        <c:axId val="68218880"/>
        <c:axId val="68220416"/>
      </c:lineChart>
      <c:catAx>
        <c:axId val="68218880"/>
        <c:scaling>
          <c:orientation val="minMax"/>
        </c:scaling>
        <c:delete val="0"/>
        <c:axPos val="b"/>
        <c:majorTickMark val="out"/>
        <c:minorTickMark val="none"/>
        <c:tickLblPos val="nextTo"/>
        <c:txPr>
          <a:bodyPr/>
          <a:lstStyle/>
          <a:p>
            <a:pPr>
              <a:defRPr sz="1600"/>
            </a:pPr>
            <a:endParaRPr lang="en-US"/>
          </a:p>
        </c:txPr>
        <c:crossAx val="68220416"/>
        <c:crosses val="autoZero"/>
        <c:auto val="1"/>
        <c:lblAlgn val="ctr"/>
        <c:lblOffset val="100"/>
        <c:noMultiLvlLbl val="0"/>
      </c:catAx>
      <c:valAx>
        <c:axId val="68220416"/>
        <c:scaling>
          <c:orientation val="minMax"/>
        </c:scaling>
        <c:delete val="0"/>
        <c:axPos val="l"/>
        <c:title>
          <c:tx>
            <c:rich>
              <a:bodyPr rot="-5400000" vert="horz"/>
              <a:lstStyle/>
              <a:p>
                <a:pPr>
                  <a:defRPr sz="1600"/>
                </a:pPr>
                <a:r>
                  <a:rPr lang="en-US" sz="1600"/>
                  <a:t>Gross enrolment rate</a:t>
                </a:r>
              </a:p>
            </c:rich>
          </c:tx>
          <c:layout/>
          <c:overlay val="0"/>
        </c:title>
        <c:numFmt formatCode="General" sourceLinked="1"/>
        <c:majorTickMark val="out"/>
        <c:minorTickMark val="none"/>
        <c:tickLblPos val="nextTo"/>
        <c:txPr>
          <a:bodyPr/>
          <a:lstStyle/>
          <a:p>
            <a:pPr>
              <a:defRPr sz="1600"/>
            </a:pPr>
            <a:endParaRPr lang="en-US"/>
          </a:p>
        </c:txPr>
        <c:crossAx val="68218880"/>
        <c:crosses val="autoZero"/>
        <c:crossBetween val="between"/>
      </c:valAx>
    </c:plotArea>
    <c:legend>
      <c:legendPos val="r"/>
      <c:layout>
        <c:manualLayout>
          <c:xMode val="edge"/>
          <c:yMode val="edge"/>
          <c:x val="0.33438888888889134"/>
          <c:y val="0.5503499562554699"/>
          <c:w val="0.16561111111111121"/>
          <c:h val="0.25115157480314959"/>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32174103237096"/>
          <c:y val="3.7511665208515642E-2"/>
          <c:w val="0.84134492563429575"/>
          <c:h val="0.74465660542432355"/>
        </c:manualLayout>
      </c:layout>
      <c:lineChart>
        <c:grouping val="standard"/>
        <c:varyColors val="0"/>
        <c:ser>
          <c:idx val="0"/>
          <c:order val="0"/>
          <c:tx>
            <c:strRef>
              <c:f>Sheet3!$B$17</c:f>
              <c:strCache>
                <c:ptCount val="1"/>
                <c:pt idx="0">
                  <c:v>Urban</c:v>
                </c:pt>
              </c:strCache>
            </c:strRef>
          </c:tx>
          <c:spPr>
            <a:ln w="50800"/>
          </c:spPr>
          <c:marker>
            <c:symbol val="none"/>
          </c:marker>
          <c:cat>
            <c:strRef>
              <c:f>Sheet3!$A$18:$A$23</c:f>
              <c:strCache>
                <c:ptCount val="6"/>
                <c:pt idx="0">
                  <c:v>1998-99</c:v>
                </c:pt>
                <c:pt idx="1">
                  <c:v>2001-02</c:v>
                </c:pt>
                <c:pt idx="2">
                  <c:v>2004-05</c:v>
                </c:pt>
                <c:pt idx="3">
                  <c:v>2006-07</c:v>
                </c:pt>
                <c:pt idx="4">
                  <c:v>2008-09</c:v>
                </c:pt>
                <c:pt idx="5">
                  <c:v>2010-11</c:v>
                </c:pt>
              </c:strCache>
            </c:strRef>
          </c:cat>
          <c:val>
            <c:numRef>
              <c:f>Sheet3!$B$18:$B$23</c:f>
              <c:numCache>
                <c:formatCode>General</c:formatCode>
                <c:ptCount val="6"/>
                <c:pt idx="0">
                  <c:v>55</c:v>
                </c:pt>
                <c:pt idx="1">
                  <c:v>58</c:v>
                </c:pt>
                <c:pt idx="2">
                  <c:v>60</c:v>
                </c:pt>
                <c:pt idx="3">
                  <c:v>62</c:v>
                </c:pt>
                <c:pt idx="4">
                  <c:v>62</c:v>
                </c:pt>
                <c:pt idx="5">
                  <c:v>58</c:v>
                </c:pt>
              </c:numCache>
            </c:numRef>
          </c:val>
          <c:smooth val="1"/>
        </c:ser>
        <c:ser>
          <c:idx val="1"/>
          <c:order val="1"/>
          <c:tx>
            <c:strRef>
              <c:f>Sheet3!$C$17</c:f>
              <c:strCache>
                <c:ptCount val="1"/>
                <c:pt idx="0">
                  <c:v>Rural</c:v>
                </c:pt>
              </c:strCache>
            </c:strRef>
          </c:tx>
          <c:spPr>
            <a:ln w="50800"/>
          </c:spPr>
          <c:marker>
            <c:symbol val="none"/>
          </c:marker>
          <c:cat>
            <c:strRef>
              <c:f>Sheet3!$A$18:$A$23</c:f>
              <c:strCache>
                <c:ptCount val="6"/>
                <c:pt idx="0">
                  <c:v>1998-99</c:v>
                </c:pt>
                <c:pt idx="1">
                  <c:v>2001-02</c:v>
                </c:pt>
                <c:pt idx="2">
                  <c:v>2004-05</c:v>
                </c:pt>
                <c:pt idx="3">
                  <c:v>2006-07</c:v>
                </c:pt>
                <c:pt idx="4">
                  <c:v>2008-09</c:v>
                </c:pt>
                <c:pt idx="5">
                  <c:v>2010-11</c:v>
                </c:pt>
              </c:strCache>
            </c:strRef>
          </c:cat>
          <c:val>
            <c:numRef>
              <c:f>Sheet3!$C$18:$C$23</c:f>
              <c:numCache>
                <c:formatCode>General</c:formatCode>
                <c:ptCount val="6"/>
                <c:pt idx="0">
                  <c:v>12</c:v>
                </c:pt>
                <c:pt idx="1">
                  <c:v>10</c:v>
                </c:pt>
                <c:pt idx="2">
                  <c:v>21</c:v>
                </c:pt>
                <c:pt idx="3">
                  <c:v>22</c:v>
                </c:pt>
                <c:pt idx="4">
                  <c:v>21</c:v>
                </c:pt>
                <c:pt idx="5">
                  <c:v>19</c:v>
                </c:pt>
              </c:numCache>
            </c:numRef>
          </c:val>
          <c:smooth val="1"/>
        </c:ser>
        <c:ser>
          <c:idx val="2"/>
          <c:order val="2"/>
          <c:tx>
            <c:strRef>
              <c:f>Sheet3!$D$17</c:f>
              <c:strCache>
                <c:ptCount val="1"/>
                <c:pt idx="0">
                  <c:v>Total</c:v>
                </c:pt>
              </c:strCache>
            </c:strRef>
          </c:tx>
          <c:spPr>
            <a:ln w="50800"/>
          </c:spPr>
          <c:marker>
            <c:symbol val="none"/>
          </c:marker>
          <c:cat>
            <c:strRef>
              <c:f>Sheet3!$A$18:$A$23</c:f>
              <c:strCache>
                <c:ptCount val="6"/>
                <c:pt idx="0">
                  <c:v>1998-99</c:v>
                </c:pt>
                <c:pt idx="1">
                  <c:v>2001-02</c:v>
                </c:pt>
                <c:pt idx="2">
                  <c:v>2004-05</c:v>
                </c:pt>
                <c:pt idx="3">
                  <c:v>2006-07</c:v>
                </c:pt>
                <c:pt idx="4">
                  <c:v>2008-09</c:v>
                </c:pt>
                <c:pt idx="5">
                  <c:v>2010-11</c:v>
                </c:pt>
              </c:strCache>
            </c:strRef>
          </c:cat>
          <c:val>
            <c:numRef>
              <c:f>Sheet3!$D$18:$D$23</c:f>
              <c:numCache>
                <c:formatCode>General</c:formatCode>
                <c:ptCount val="6"/>
                <c:pt idx="0">
                  <c:v>26</c:v>
                </c:pt>
                <c:pt idx="1">
                  <c:v>25</c:v>
                </c:pt>
                <c:pt idx="2">
                  <c:v>39</c:v>
                </c:pt>
                <c:pt idx="3">
                  <c:v>36</c:v>
                </c:pt>
                <c:pt idx="4">
                  <c:v>35</c:v>
                </c:pt>
                <c:pt idx="5">
                  <c:v>32</c:v>
                </c:pt>
              </c:numCache>
            </c:numRef>
          </c:val>
          <c:smooth val="1"/>
        </c:ser>
        <c:dLbls>
          <c:showLegendKey val="0"/>
          <c:showVal val="0"/>
          <c:showCatName val="0"/>
          <c:showSerName val="0"/>
          <c:showPercent val="0"/>
          <c:showBubbleSize val="0"/>
        </c:dLbls>
        <c:marker val="1"/>
        <c:smooth val="0"/>
        <c:axId val="68141440"/>
        <c:axId val="68142976"/>
      </c:lineChart>
      <c:catAx>
        <c:axId val="68141440"/>
        <c:scaling>
          <c:orientation val="minMax"/>
        </c:scaling>
        <c:delete val="0"/>
        <c:axPos val="b"/>
        <c:majorTickMark val="out"/>
        <c:minorTickMark val="none"/>
        <c:tickLblPos val="nextTo"/>
        <c:txPr>
          <a:bodyPr/>
          <a:lstStyle/>
          <a:p>
            <a:pPr>
              <a:defRPr sz="1600"/>
            </a:pPr>
            <a:endParaRPr lang="en-US"/>
          </a:p>
        </c:txPr>
        <c:crossAx val="68142976"/>
        <c:crosses val="autoZero"/>
        <c:auto val="1"/>
        <c:lblAlgn val="ctr"/>
        <c:lblOffset val="100"/>
        <c:noMultiLvlLbl val="0"/>
      </c:catAx>
      <c:valAx>
        <c:axId val="68142976"/>
        <c:scaling>
          <c:orientation val="minMax"/>
        </c:scaling>
        <c:delete val="0"/>
        <c:axPos val="l"/>
        <c:title>
          <c:tx>
            <c:rich>
              <a:bodyPr rot="-5400000" vert="horz"/>
              <a:lstStyle/>
              <a:p>
                <a:pPr>
                  <a:defRPr sz="1600"/>
                </a:pPr>
                <a:r>
                  <a:rPr lang="en-US" sz="1600"/>
                  <a:t>% households</a:t>
                </a:r>
              </a:p>
            </c:rich>
          </c:tx>
          <c:layout>
            <c:manualLayout>
              <c:xMode val="edge"/>
              <c:yMode val="edge"/>
              <c:x val="2.9231756943427188E-2"/>
              <c:y val="0.29515861084879458"/>
            </c:manualLayout>
          </c:layout>
          <c:overlay val="0"/>
        </c:title>
        <c:numFmt formatCode="General" sourceLinked="1"/>
        <c:majorTickMark val="out"/>
        <c:minorTickMark val="none"/>
        <c:tickLblPos val="nextTo"/>
        <c:txPr>
          <a:bodyPr/>
          <a:lstStyle/>
          <a:p>
            <a:pPr>
              <a:defRPr sz="1600"/>
            </a:pPr>
            <a:endParaRPr lang="en-US"/>
          </a:p>
        </c:txPr>
        <c:crossAx val="68141440"/>
        <c:crosses val="autoZero"/>
        <c:crossBetween val="between"/>
      </c:valAx>
    </c:plotArea>
    <c:legend>
      <c:legendPos val="b"/>
      <c:layout/>
      <c:overlay val="0"/>
      <c:txPr>
        <a:bodyPr/>
        <a:lstStyle/>
        <a:p>
          <a:pPr>
            <a:defRPr sz="16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manualLayout>
          <c:layoutTarget val="inner"/>
          <c:xMode val="edge"/>
          <c:yMode val="edge"/>
          <c:x val="0.14529584125260214"/>
          <c:y val="7.0448256467941506E-2"/>
          <c:w val="0.81360870516185479"/>
          <c:h val="0.89719889180519163"/>
        </c:manualLayout>
      </c:layout>
      <c:lineChart>
        <c:grouping val="standard"/>
        <c:varyColors val="0"/>
        <c:ser>
          <c:idx val="0"/>
          <c:order val="0"/>
          <c:tx>
            <c:strRef>
              <c:f>trade!$A$22</c:f>
              <c:strCache>
                <c:ptCount val="1"/>
                <c:pt idx="0">
                  <c:v>Trade Balance</c:v>
                </c:pt>
              </c:strCache>
            </c:strRef>
          </c:tx>
          <c:spPr>
            <a:ln w="50800"/>
          </c:spPr>
          <c:marker>
            <c:symbol val="none"/>
          </c:marker>
          <c:cat>
            <c:strRef>
              <c:f>trade!$B$21:$O$21</c:f>
              <c:strCache>
                <c:ptCount val="14"/>
                <c:pt idx="0">
                  <c:v>1998-99</c:v>
                </c:pt>
                <c:pt idx="1">
                  <c:v>1999-00</c:v>
                </c:pt>
                <c:pt idx="2">
                  <c:v>2000-01</c:v>
                </c:pt>
                <c:pt idx="3">
                  <c:v>2001-02</c:v>
                </c:pt>
                <c:pt idx="4">
                  <c:v>2002-03</c:v>
                </c:pt>
                <c:pt idx="5">
                  <c:v>2003-04</c:v>
                </c:pt>
                <c:pt idx="6">
                  <c:v>2004-05</c:v>
                </c:pt>
                <c:pt idx="7">
                  <c:v>2005-06</c:v>
                </c:pt>
                <c:pt idx="8">
                  <c:v>2006-07</c:v>
                </c:pt>
                <c:pt idx="9">
                  <c:v>2007-08</c:v>
                </c:pt>
                <c:pt idx="10">
                  <c:v>2007-08</c:v>
                </c:pt>
                <c:pt idx="11">
                  <c:v>2008-09</c:v>
                </c:pt>
                <c:pt idx="12">
                  <c:v>2009-10</c:v>
                </c:pt>
                <c:pt idx="13">
                  <c:v>2010-11</c:v>
                </c:pt>
              </c:strCache>
            </c:strRef>
          </c:cat>
          <c:val>
            <c:numRef>
              <c:f>trade!$B$22:$O$22</c:f>
              <c:numCache>
                <c:formatCode>General</c:formatCode>
                <c:ptCount val="14"/>
                <c:pt idx="0">
                  <c:v>-2085</c:v>
                </c:pt>
                <c:pt idx="1">
                  <c:v>-1412</c:v>
                </c:pt>
                <c:pt idx="2">
                  <c:v>-1269</c:v>
                </c:pt>
                <c:pt idx="3">
                  <c:v>-294</c:v>
                </c:pt>
                <c:pt idx="4">
                  <c:v>-444</c:v>
                </c:pt>
                <c:pt idx="5">
                  <c:v>-1208</c:v>
                </c:pt>
                <c:pt idx="6">
                  <c:v>-4352</c:v>
                </c:pt>
                <c:pt idx="7">
                  <c:v>-8259</c:v>
                </c:pt>
                <c:pt idx="8">
                  <c:v>-9495</c:v>
                </c:pt>
                <c:pt idx="9">
                  <c:v>-14820</c:v>
                </c:pt>
                <c:pt idx="10">
                  <c:v>-12492</c:v>
                </c:pt>
                <c:pt idx="11">
                  <c:v>-10144</c:v>
                </c:pt>
                <c:pt idx="12">
                  <c:v>-11536</c:v>
                </c:pt>
                <c:pt idx="13">
                  <c:v>-8011</c:v>
                </c:pt>
              </c:numCache>
            </c:numRef>
          </c:val>
          <c:smooth val="1"/>
        </c:ser>
        <c:ser>
          <c:idx val="1"/>
          <c:order val="1"/>
          <c:tx>
            <c:strRef>
              <c:f>trade!$A$23</c:f>
              <c:strCache>
                <c:ptCount val="1"/>
                <c:pt idx="0">
                  <c:v>Exports</c:v>
                </c:pt>
              </c:strCache>
            </c:strRef>
          </c:tx>
          <c:spPr>
            <a:ln w="50800"/>
          </c:spPr>
          <c:marker>
            <c:symbol val="none"/>
          </c:marker>
          <c:cat>
            <c:strRef>
              <c:f>trade!$B$21:$O$21</c:f>
              <c:strCache>
                <c:ptCount val="14"/>
                <c:pt idx="0">
                  <c:v>1998-99</c:v>
                </c:pt>
                <c:pt idx="1">
                  <c:v>1999-00</c:v>
                </c:pt>
                <c:pt idx="2">
                  <c:v>2000-01</c:v>
                </c:pt>
                <c:pt idx="3">
                  <c:v>2001-02</c:v>
                </c:pt>
                <c:pt idx="4">
                  <c:v>2002-03</c:v>
                </c:pt>
                <c:pt idx="5">
                  <c:v>2003-04</c:v>
                </c:pt>
                <c:pt idx="6">
                  <c:v>2004-05</c:v>
                </c:pt>
                <c:pt idx="7">
                  <c:v>2005-06</c:v>
                </c:pt>
                <c:pt idx="8">
                  <c:v>2006-07</c:v>
                </c:pt>
                <c:pt idx="9">
                  <c:v>2007-08</c:v>
                </c:pt>
                <c:pt idx="10">
                  <c:v>2007-08</c:v>
                </c:pt>
                <c:pt idx="11">
                  <c:v>2008-09</c:v>
                </c:pt>
                <c:pt idx="12">
                  <c:v>2009-10</c:v>
                </c:pt>
                <c:pt idx="13">
                  <c:v>2010-11</c:v>
                </c:pt>
              </c:strCache>
            </c:strRef>
          </c:cat>
          <c:val>
            <c:numRef>
              <c:f>trade!$B$23:$O$23</c:f>
              <c:numCache>
                <c:formatCode>General</c:formatCode>
                <c:ptCount val="14"/>
                <c:pt idx="0">
                  <c:v>7528</c:v>
                </c:pt>
                <c:pt idx="1">
                  <c:v>8190</c:v>
                </c:pt>
                <c:pt idx="2">
                  <c:v>8933</c:v>
                </c:pt>
                <c:pt idx="3" formatCode="#,##0">
                  <c:v>9140</c:v>
                </c:pt>
                <c:pt idx="4" formatCode="#,##0">
                  <c:v>10889</c:v>
                </c:pt>
                <c:pt idx="5" formatCode="#,##0">
                  <c:v>12396</c:v>
                </c:pt>
                <c:pt idx="6" formatCode="#,##0">
                  <c:v>14401</c:v>
                </c:pt>
                <c:pt idx="7" formatCode="#,##0">
                  <c:v>16388</c:v>
                </c:pt>
                <c:pt idx="8" formatCode="#,##0">
                  <c:v>17119</c:v>
                </c:pt>
                <c:pt idx="9" formatCode="#,##0">
                  <c:v>20207</c:v>
                </c:pt>
                <c:pt idx="10" formatCode="#,##0">
                  <c:v>18918</c:v>
                </c:pt>
                <c:pt idx="11" formatCode="#,##0">
                  <c:v>14159</c:v>
                </c:pt>
                <c:pt idx="12">
                  <c:v>19673</c:v>
                </c:pt>
                <c:pt idx="13">
                  <c:v>17945</c:v>
                </c:pt>
              </c:numCache>
            </c:numRef>
          </c:val>
          <c:smooth val="1"/>
        </c:ser>
        <c:ser>
          <c:idx val="2"/>
          <c:order val="2"/>
          <c:tx>
            <c:strRef>
              <c:f>trade!$A$24</c:f>
              <c:strCache>
                <c:ptCount val="1"/>
                <c:pt idx="0">
                  <c:v>Imports</c:v>
                </c:pt>
              </c:strCache>
            </c:strRef>
          </c:tx>
          <c:spPr>
            <a:ln w="50800"/>
          </c:spPr>
          <c:marker>
            <c:symbol val="none"/>
          </c:marker>
          <c:cat>
            <c:strRef>
              <c:f>trade!$B$21:$O$21</c:f>
              <c:strCache>
                <c:ptCount val="14"/>
                <c:pt idx="0">
                  <c:v>1998-99</c:v>
                </c:pt>
                <c:pt idx="1">
                  <c:v>1999-00</c:v>
                </c:pt>
                <c:pt idx="2">
                  <c:v>2000-01</c:v>
                </c:pt>
                <c:pt idx="3">
                  <c:v>2001-02</c:v>
                </c:pt>
                <c:pt idx="4">
                  <c:v>2002-03</c:v>
                </c:pt>
                <c:pt idx="5">
                  <c:v>2003-04</c:v>
                </c:pt>
                <c:pt idx="6">
                  <c:v>2004-05</c:v>
                </c:pt>
                <c:pt idx="7">
                  <c:v>2005-06</c:v>
                </c:pt>
                <c:pt idx="8">
                  <c:v>2006-07</c:v>
                </c:pt>
                <c:pt idx="9">
                  <c:v>2007-08</c:v>
                </c:pt>
                <c:pt idx="10">
                  <c:v>2007-08</c:v>
                </c:pt>
                <c:pt idx="11">
                  <c:v>2008-09</c:v>
                </c:pt>
                <c:pt idx="12">
                  <c:v>2009-10</c:v>
                </c:pt>
                <c:pt idx="13">
                  <c:v>2010-11</c:v>
                </c:pt>
              </c:strCache>
            </c:strRef>
          </c:cat>
          <c:val>
            <c:numRef>
              <c:f>trade!$B$24:$O$24</c:f>
              <c:numCache>
                <c:formatCode>General</c:formatCode>
                <c:ptCount val="14"/>
                <c:pt idx="0">
                  <c:v>9613</c:v>
                </c:pt>
                <c:pt idx="1">
                  <c:v>9602</c:v>
                </c:pt>
                <c:pt idx="2">
                  <c:v>10202</c:v>
                </c:pt>
                <c:pt idx="3" formatCode="#,##0">
                  <c:v>9434</c:v>
                </c:pt>
                <c:pt idx="4" formatCode="#,##0">
                  <c:v>11333</c:v>
                </c:pt>
                <c:pt idx="5" formatCode="#,##0">
                  <c:v>13604</c:v>
                </c:pt>
                <c:pt idx="6" formatCode="#,##0">
                  <c:v>18753</c:v>
                </c:pt>
                <c:pt idx="7" formatCode="#,##0">
                  <c:v>24647</c:v>
                </c:pt>
                <c:pt idx="8" formatCode="#,##0">
                  <c:v>26614</c:v>
                </c:pt>
                <c:pt idx="9" formatCode="#,##0">
                  <c:v>35027</c:v>
                </c:pt>
                <c:pt idx="10" formatCode="#,##0">
                  <c:v>31410</c:v>
                </c:pt>
                <c:pt idx="11" formatCode="#,##0">
                  <c:v>24303</c:v>
                </c:pt>
                <c:pt idx="12">
                  <c:v>31209</c:v>
                </c:pt>
                <c:pt idx="13">
                  <c:v>25956</c:v>
                </c:pt>
              </c:numCache>
            </c:numRef>
          </c:val>
          <c:smooth val="1"/>
        </c:ser>
        <c:dLbls>
          <c:showLegendKey val="0"/>
          <c:showVal val="0"/>
          <c:showCatName val="0"/>
          <c:showSerName val="0"/>
          <c:showPercent val="0"/>
          <c:showBubbleSize val="0"/>
        </c:dLbls>
        <c:marker val="1"/>
        <c:smooth val="0"/>
        <c:axId val="66452480"/>
        <c:axId val="28713728"/>
      </c:lineChart>
      <c:catAx>
        <c:axId val="66452480"/>
        <c:scaling>
          <c:orientation val="minMax"/>
        </c:scaling>
        <c:delete val="0"/>
        <c:axPos val="b"/>
        <c:majorTickMark val="out"/>
        <c:minorTickMark val="none"/>
        <c:tickLblPos val="nextTo"/>
        <c:txPr>
          <a:bodyPr rot="-5400000" vert="horz"/>
          <a:lstStyle/>
          <a:p>
            <a:pPr>
              <a:defRPr sz="1600"/>
            </a:pPr>
            <a:endParaRPr lang="en-US"/>
          </a:p>
        </c:txPr>
        <c:crossAx val="28713728"/>
        <c:crosses val="autoZero"/>
        <c:auto val="1"/>
        <c:lblAlgn val="ctr"/>
        <c:lblOffset val="100"/>
        <c:noMultiLvlLbl val="0"/>
      </c:catAx>
      <c:valAx>
        <c:axId val="28713728"/>
        <c:scaling>
          <c:orientation val="minMax"/>
        </c:scaling>
        <c:delete val="0"/>
        <c:axPos val="l"/>
        <c:title>
          <c:tx>
            <c:rich>
              <a:bodyPr rot="-5400000" vert="horz"/>
              <a:lstStyle/>
              <a:p>
                <a:pPr>
                  <a:defRPr sz="1600"/>
                </a:pPr>
                <a:r>
                  <a:rPr lang="en-US" sz="1600"/>
                  <a:t>US$ million</a:t>
                </a:r>
              </a:p>
            </c:rich>
          </c:tx>
          <c:layout/>
          <c:overlay val="0"/>
        </c:title>
        <c:numFmt formatCode="General" sourceLinked="1"/>
        <c:majorTickMark val="out"/>
        <c:minorTickMark val="none"/>
        <c:tickLblPos val="nextTo"/>
        <c:txPr>
          <a:bodyPr/>
          <a:lstStyle/>
          <a:p>
            <a:pPr>
              <a:defRPr sz="1600" b="0"/>
            </a:pPr>
            <a:endParaRPr lang="en-US"/>
          </a:p>
        </c:txPr>
        <c:crossAx val="66452480"/>
        <c:crosses val="autoZero"/>
        <c:crossBetween val="between"/>
      </c:valAx>
    </c:plotArea>
    <c:legend>
      <c:legendPos val="r"/>
      <c:layout>
        <c:manualLayout>
          <c:xMode val="edge"/>
          <c:yMode val="edge"/>
          <c:x val="0.1932915573053369"/>
          <c:y val="0.11516477107028369"/>
          <c:w val="0.24281955380577441"/>
          <c:h val="0.25115157480314959"/>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363302628210413"/>
          <c:y val="3.8295377311017828E-2"/>
          <c:w val="0.86949686749781463"/>
          <c:h val="0.86784842533836293"/>
        </c:manualLayout>
      </c:layout>
      <c:lineChart>
        <c:grouping val="standard"/>
        <c:varyColors val="0"/>
        <c:ser>
          <c:idx val="0"/>
          <c:order val="0"/>
          <c:spPr>
            <a:ln w="50800">
              <a:solidFill>
                <a:srgbClr val="C00000"/>
              </a:solidFill>
            </a:ln>
          </c:spPr>
          <c:marker>
            <c:symbol val="none"/>
          </c:marker>
          <c:cat>
            <c:strRef>
              <c:f>Sheet3!$A$31:$A$34</c:f>
              <c:strCache>
                <c:ptCount val="4"/>
                <c:pt idx="0">
                  <c:v>2004-05</c:v>
                </c:pt>
                <c:pt idx="1">
                  <c:v>2006-07</c:v>
                </c:pt>
                <c:pt idx="2">
                  <c:v>2008-09</c:v>
                </c:pt>
                <c:pt idx="3">
                  <c:v>2010-11</c:v>
                </c:pt>
              </c:strCache>
            </c:strRef>
          </c:cat>
          <c:val>
            <c:numRef>
              <c:f>Sheet3!$B$31:$B$34</c:f>
              <c:numCache>
                <c:formatCode>General</c:formatCode>
                <c:ptCount val="4"/>
                <c:pt idx="0">
                  <c:v>24.2</c:v>
                </c:pt>
                <c:pt idx="1">
                  <c:v>24.3</c:v>
                </c:pt>
                <c:pt idx="2">
                  <c:v>22.8</c:v>
                </c:pt>
                <c:pt idx="3">
                  <c:v>24.8</c:v>
                </c:pt>
              </c:numCache>
            </c:numRef>
          </c:val>
          <c:smooth val="1"/>
        </c:ser>
        <c:dLbls>
          <c:showLegendKey val="0"/>
          <c:showVal val="0"/>
          <c:showCatName val="0"/>
          <c:showSerName val="0"/>
          <c:showPercent val="0"/>
          <c:showBubbleSize val="0"/>
        </c:dLbls>
        <c:marker val="1"/>
        <c:smooth val="0"/>
        <c:axId val="68307968"/>
        <c:axId val="68313856"/>
      </c:lineChart>
      <c:catAx>
        <c:axId val="68307968"/>
        <c:scaling>
          <c:orientation val="minMax"/>
        </c:scaling>
        <c:delete val="0"/>
        <c:axPos val="b"/>
        <c:majorTickMark val="out"/>
        <c:minorTickMark val="none"/>
        <c:tickLblPos val="nextTo"/>
        <c:txPr>
          <a:bodyPr/>
          <a:lstStyle/>
          <a:p>
            <a:pPr>
              <a:defRPr sz="1600"/>
            </a:pPr>
            <a:endParaRPr lang="en-US"/>
          </a:p>
        </c:txPr>
        <c:crossAx val="68313856"/>
        <c:crosses val="autoZero"/>
        <c:auto val="1"/>
        <c:lblAlgn val="ctr"/>
        <c:lblOffset val="100"/>
        <c:noMultiLvlLbl val="0"/>
      </c:catAx>
      <c:valAx>
        <c:axId val="68313856"/>
        <c:scaling>
          <c:orientation val="minMax"/>
        </c:scaling>
        <c:delete val="0"/>
        <c:axPos val="l"/>
        <c:title>
          <c:tx>
            <c:rich>
              <a:bodyPr rot="-5400000" vert="horz"/>
              <a:lstStyle/>
              <a:p>
                <a:pPr>
                  <a:defRPr sz="1600"/>
                </a:pPr>
                <a:r>
                  <a:rPr lang="en-US" sz="1600"/>
                  <a:t>% housing units</a:t>
                </a:r>
              </a:p>
            </c:rich>
          </c:tx>
          <c:layout>
            <c:manualLayout>
              <c:xMode val="edge"/>
              <c:yMode val="edge"/>
              <c:x val="1.2269168160059508E-2"/>
              <c:y val="0.32933452655587386"/>
            </c:manualLayout>
          </c:layout>
          <c:overlay val="0"/>
        </c:title>
        <c:numFmt formatCode="#,##0" sourceLinked="0"/>
        <c:majorTickMark val="out"/>
        <c:minorTickMark val="none"/>
        <c:tickLblPos val="nextTo"/>
        <c:txPr>
          <a:bodyPr/>
          <a:lstStyle/>
          <a:p>
            <a:pPr>
              <a:defRPr sz="1600"/>
            </a:pPr>
            <a:endParaRPr lang="en-US"/>
          </a:p>
        </c:txPr>
        <c:crossAx val="68307968"/>
        <c:crosses val="autoZero"/>
        <c:crossBetween val="between"/>
      </c:valAx>
    </c:plotArea>
    <c:plotVisOnly val="1"/>
    <c:dispBlanksAs val="gap"/>
    <c:showDLblsOverMax val="0"/>
  </c:chart>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Sheet3!$A$61</c:f>
              <c:strCache>
                <c:ptCount val="1"/>
                <c:pt idx="0">
                  <c:v>2004-05</c:v>
                </c:pt>
              </c:strCache>
            </c:strRef>
          </c:tx>
          <c:invertIfNegative val="0"/>
          <c:dLbls>
            <c:txPr>
              <a:bodyPr/>
              <a:lstStyle/>
              <a:p>
                <a:pPr>
                  <a:defRPr sz="1200"/>
                </a:pPr>
                <a:endParaRPr lang="en-US"/>
              </a:p>
            </c:txPr>
            <c:showLegendKey val="0"/>
            <c:showVal val="1"/>
            <c:showCatName val="0"/>
            <c:showSerName val="0"/>
            <c:showPercent val="0"/>
            <c:showBubbleSize val="0"/>
            <c:showLeaderLines val="0"/>
          </c:dLbls>
          <c:cat>
            <c:strRef>
              <c:f>Sheet3!$B$60:$F$60</c:f>
              <c:strCache>
                <c:ptCount val="5"/>
                <c:pt idx="0">
                  <c:v>Much worse</c:v>
                </c:pt>
                <c:pt idx="1">
                  <c:v>Worse</c:v>
                </c:pt>
                <c:pt idx="2">
                  <c:v>Same</c:v>
                </c:pt>
                <c:pt idx="3">
                  <c:v>Better</c:v>
                </c:pt>
                <c:pt idx="4">
                  <c:v>Much better</c:v>
                </c:pt>
              </c:strCache>
            </c:strRef>
          </c:cat>
          <c:val>
            <c:numRef>
              <c:f>Sheet3!$B$61:$F$61</c:f>
              <c:numCache>
                <c:formatCode>0</c:formatCode>
                <c:ptCount val="5"/>
                <c:pt idx="0">
                  <c:v>4.0999999999999996</c:v>
                </c:pt>
                <c:pt idx="1">
                  <c:v>19.82</c:v>
                </c:pt>
                <c:pt idx="2">
                  <c:v>51.51</c:v>
                </c:pt>
                <c:pt idx="3">
                  <c:v>21.95</c:v>
                </c:pt>
                <c:pt idx="4">
                  <c:v>2.2000000000000002</c:v>
                </c:pt>
              </c:numCache>
            </c:numRef>
          </c:val>
        </c:ser>
        <c:ser>
          <c:idx val="1"/>
          <c:order val="1"/>
          <c:tx>
            <c:strRef>
              <c:f>Sheet3!$A$62</c:f>
              <c:strCache>
                <c:ptCount val="1"/>
                <c:pt idx="0">
                  <c:v>2006-07</c:v>
                </c:pt>
              </c:strCache>
            </c:strRef>
          </c:tx>
          <c:invertIfNegative val="0"/>
          <c:dLbls>
            <c:txPr>
              <a:bodyPr/>
              <a:lstStyle/>
              <a:p>
                <a:pPr>
                  <a:defRPr sz="1200"/>
                </a:pPr>
                <a:endParaRPr lang="en-US"/>
              </a:p>
            </c:txPr>
            <c:showLegendKey val="0"/>
            <c:showVal val="1"/>
            <c:showCatName val="0"/>
            <c:showSerName val="0"/>
            <c:showPercent val="0"/>
            <c:showBubbleSize val="0"/>
            <c:showLeaderLines val="0"/>
          </c:dLbls>
          <c:cat>
            <c:strRef>
              <c:f>Sheet3!$B$60:$F$60</c:f>
              <c:strCache>
                <c:ptCount val="5"/>
                <c:pt idx="0">
                  <c:v>Much worse</c:v>
                </c:pt>
                <c:pt idx="1">
                  <c:v>Worse</c:v>
                </c:pt>
                <c:pt idx="2">
                  <c:v>Same</c:v>
                </c:pt>
                <c:pt idx="3">
                  <c:v>Better</c:v>
                </c:pt>
                <c:pt idx="4">
                  <c:v>Much better</c:v>
                </c:pt>
              </c:strCache>
            </c:strRef>
          </c:cat>
          <c:val>
            <c:numRef>
              <c:f>Sheet3!$B$62:$F$62</c:f>
              <c:numCache>
                <c:formatCode>0</c:formatCode>
                <c:ptCount val="5"/>
                <c:pt idx="0">
                  <c:v>2.86</c:v>
                </c:pt>
                <c:pt idx="1">
                  <c:v>18.489999999999949</c:v>
                </c:pt>
                <c:pt idx="2">
                  <c:v>51.52</c:v>
                </c:pt>
                <c:pt idx="3">
                  <c:v>24.04</c:v>
                </c:pt>
                <c:pt idx="4">
                  <c:v>0.95000000000000062</c:v>
                </c:pt>
              </c:numCache>
            </c:numRef>
          </c:val>
        </c:ser>
        <c:ser>
          <c:idx val="2"/>
          <c:order val="2"/>
          <c:tx>
            <c:strRef>
              <c:f>Sheet3!$A$63</c:f>
              <c:strCache>
                <c:ptCount val="1"/>
                <c:pt idx="0">
                  <c:v>2008-09</c:v>
                </c:pt>
              </c:strCache>
            </c:strRef>
          </c:tx>
          <c:invertIfNegative val="0"/>
          <c:dLbls>
            <c:txPr>
              <a:bodyPr/>
              <a:lstStyle/>
              <a:p>
                <a:pPr>
                  <a:defRPr sz="1200"/>
                </a:pPr>
                <a:endParaRPr lang="en-US"/>
              </a:p>
            </c:txPr>
            <c:showLegendKey val="0"/>
            <c:showVal val="1"/>
            <c:showCatName val="0"/>
            <c:showSerName val="0"/>
            <c:showPercent val="0"/>
            <c:showBubbleSize val="0"/>
            <c:showLeaderLines val="0"/>
          </c:dLbls>
          <c:cat>
            <c:strRef>
              <c:f>Sheet3!$B$60:$F$60</c:f>
              <c:strCache>
                <c:ptCount val="5"/>
                <c:pt idx="0">
                  <c:v>Much worse</c:v>
                </c:pt>
                <c:pt idx="1">
                  <c:v>Worse</c:v>
                </c:pt>
                <c:pt idx="2">
                  <c:v>Same</c:v>
                </c:pt>
                <c:pt idx="3">
                  <c:v>Better</c:v>
                </c:pt>
                <c:pt idx="4">
                  <c:v>Much better</c:v>
                </c:pt>
              </c:strCache>
            </c:strRef>
          </c:cat>
          <c:val>
            <c:numRef>
              <c:f>Sheet3!$B$63:$F$63</c:f>
              <c:numCache>
                <c:formatCode>0</c:formatCode>
                <c:ptCount val="5"/>
                <c:pt idx="0">
                  <c:v>4.71</c:v>
                </c:pt>
                <c:pt idx="1">
                  <c:v>28.38</c:v>
                </c:pt>
                <c:pt idx="2">
                  <c:v>44.44</c:v>
                </c:pt>
                <c:pt idx="3">
                  <c:v>19.850000000000001</c:v>
                </c:pt>
                <c:pt idx="4">
                  <c:v>2.3899999999999997</c:v>
                </c:pt>
              </c:numCache>
            </c:numRef>
          </c:val>
        </c:ser>
        <c:ser>
          <c:idx val="3"/>
          <c:order val="3"/>
          <c:tx>
            <c:strRef>
              <c:f>Sheet3!$A$64</c:f>
              <c:strCache>
                <c:ptCount val="1"/>
                <c:pt idx="0">
                  <c:v>2010-11</c:v>
                </c:pt>
              </c:strCache>
            </c:strRef>
          </c:tx>
          <c:invertIfNegative val="0"/>
          <c:dLbls>
            <c:txPr>
              <a:bodyPr/>
              <a:lstStyle/>
              <a:p>
                <a:pPr>
                  <a:defRPr sz="1200"/>
                </a:pPr>
                <a:endParaRPr lang="en-US"/>
              </a:p>
            </c:txPr>
            <c:showLegendKey val="0"/>
            <c:showVal val="1"/>
            <c:showCatName val="0"/>
            <c:showSerName val="0"/>
            <c:showPercent val="0"/>
            <c:showBubbleSize val="0"/>
            <c:showLeaderLines val="0"/>
          </c:dLbls>
          <c:cat>
            <c:strRef>
              <c:f>Sheet3!$B$60:$F$60</c:f>
              <c:strCache>
                <c:ptCount val="5"/>
                <c:pt idx="0">
                  <c:v>Much worse</c:v>
                </c:pt>
                <c:pt idx="1">
                  <c:v>Worse</c:v>
                </c:pt>
                <c:pt idx="2">
                  <c:v>Same</c:v>
                </c:pt>
                <c:pt idx="3">
                  <c:v>Better</c:v>
                </c:pt>
                <c:pt idx="4">
                  <c:v>Much better</c:v>
                </c:pt>
              </c:strCache>
            </c:strRef>
          </c:cat>
          <c:val>
            <c:numRef>
              <c:f>Sheet3!$B$64:$F$64</c:f>
              <c:numCache>
                <c:formatCode>0</c:formatCode>
                <c:ptCount val="5"/>
                <c:pt idx="0">
                  <c:v>10.11</c:v>
                </c:pt>
                <c:pt idx="1">
                  <c:v>32.68</c:v>
                </c:pt>
                <c:pt idx="2">
                  <c:v>40.39</c:v>
                </c:pt>
                <c:pt idx="3">
                  <c:v>14.9</c:v>
                </c:pt>
                <c:pt idx="4">
                  <c:v>1.6400000000000001</c:v>
                </c:pt>
              </c:numCache>
            </c:numRef>
          </c:val>
        </c:ser>
        <c:dLbls>
          <c:showLegendKey val="0"/>
          <c:showVal val="1"/>
          <c:showCatName val="0"/>
          <c:showSerName val="0"/>
          <c:showPercent val="0"/>
          <c:showBubbleSize val="0"/>
        </c:dLbls>
        <c:gapWidth val="150"/>
        <c:axId val="69085440"/>
        <c:axId val="69107712"/>
      </c:barChart>
      <c:catAx>
        <c:axId val="69085440"/>
        <c:scaling>
          <c:orientation val="minMax"/>
        </c:scaling>
        <c:delete val="0"/>
        <c:axPos val="b"/>
        <c:majorTickMark val="out"/>
        <c:minorTickMark val="none"/>
        <c:tickLblPos val="nextTo"/>
        <c:txPr>
          <a:bodyPr/>
          <a:lstStyle/>
          <a:p>
            <a:pPr>
              <a:defRPr sz="1600"/>
            </a:pPr>
            <a:endParaRPr lang="en-US"/>
          </a:p>
        </c:txPr>
        <c:crossAx val="69107712"/>
        <c:crosses val="autoZero"/>
        <c:auto val="1"/>
        <c:lblAlgn val="ctr"/>
        <c:lblOffset val="100"/>
        <c:noMultiLvlLbl val="0"/>
      </c:catAx>
      <c:valAx>
        <c:axId val="69107712"/>
        <c:scaling>
          <c:orientation val="minMax"/>
        </c:scaling>
        <c:delete val="0"/>
        <c:axPos val="l"/>
        <c:title>
          <c:tx>
            <c:rich>
              <a:bodyPr rot="-5400000" vert="horz"/>
              <a:lstStyle/>
              <a:p>
                <a:pPr>
                  <a:defRPr sz="1600"/>
                </a:pPr>
                <a:r>
                  <a:rPr lang="en-US" sz="1600"/>
                  <a:t>% households</a:t>
                </a:r>
              </a:p>
            </c:rich>
          </c:tx>
          <c:layout/>
          <c:overlay val="0"/>
        </c:title>
        <c:numFmt formatCode="0" sourceLinked="1"/>
        <c:majorTickMark val="out"/>
        <c:minorTickMark val="none"/>
        <c:tickLblPos val="nextTo"/>
        <c:txPr>
          <a:bodyPr/>
          <a:lstStyle/>
          <a:p>
            <a:pPr>
              <a:defRPr sz="1400"/>
            </a:pPr>
            <a:endParaRPr lang="en-US"/>
          </a:p>
        </c:txPr>
        <c:crossAx val="69085440"/>
        <c:crosses val="autoZero"/>
        <c:crossBetween val="between"/>
      </c:valAx>
    </c:plotArea>
    <c:legend>
      <c:legendPos val="b"/>
      <c:layout/>
      <c:overlay val="0"/>
      <c:txPr>
        <a:bodyPr/>
        <a:lstStyle/>
        <a:p>
          <a:pPr>
            <a:defRPr sz="1400"/>
          </a:pPr>
          <a:endParaRPr lang="en-US"/>
        </a:p>
      </c:txPr>
    </c:legend>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ndard"/>
        <c:varyColors val="0"/>
        <c:ser>
          <c:idx val="0"/>
          <c:order val="0"/>
          <c:spPr>
            <a:ln w="50800">
              <a:solidFill>
                <a:srgbClr val="C00000"/>
              </a:solidFill>
            </a:ln>
          </c:spPr>
          <c:marker>
            <c:symbol val="none"/>
          </c:marker>
          <c:cat>
            <c:strRef>
              <c:f>electricity!$A$8:$A$27</c:f>
              <c:strCache>
                <c:ptCount val="20"/>
                <c:pt idx="0">
                  <c:v>1980-81</c:v>
                </c:pt>
                <c:pt idx="1">
                  <c:v>1984-85</c:v>
                </c:pt>
                <c:pt idx="2">
                  <c:v>1990-91</c:v>
                </c:pt>
                <c:pt idx="3">
                  <c:v>1994-95</c:v>
                </c:pt>
                <c:pt idx="4">
                  <c:v>1995-96</c:v>
                </c:pt>
                <c:pt idx="5">
                  <c:v>1996-97</c:v>
                </c:pt>
                <c:pt idx="6">
                  <c:v>1997-98</c:v>
                </c:pt>
                <c:pt idx="7">
                  <c:v>1998-99</c:v>
                </c:pt>
                <c:pt idx="8">
                  <c:v>1999-00</c:v>
                </c:pt>
                <c:pt idx="9">
                  <c:v>2000-01</c:v>
                </c:pt>
                <c:pt idx="10">
                  <c:v>2001-02</c:v>
                </c:pt>
                <c:pt idx="11">
                  <c:v>2002-03</c:v>
                </c:pt>
                <c:pt idx="12">
                  <c:v>2003-04</c:v>
                </c:pt>
                <c:pt idx="13">
                  <c:v>2004-05</c:v>
                </c:pt>
                <c:pt idx="14">
                  <c:v>2005-06</c:v>
                </c:pt>
                <c:pt idx="15">
                  <c:v>2006-07</c:v>
                </c:pt>
                <c:pt idx="16">
                  <c:v>2007-08</c:v>
                </c:pt>
                <c:pt idx="17">
                  <c:v>2008-09</c:v>
                </c:pt>
                <c:pt idx="18">
                  <c:v>2009-10</c:v>
                </c:pt>
                <c:pt idx="19">
                  <c:v>2010-11</c:v>
                </c:pt>
              </c:strCache>
            </c:strRef>
          </c:cat>
          <c:val>
            <c:numRef>
              <c:f>electricity!$B$8:$B$27</c:f>
              <c:numCache>
                <c:formatCode>General</c:formatCode>
                <c:ptCount val="20"/>
                <c:pt idx="0">
                  <c:v>4.0999999999999996</c:v>
                </c:pt>
                <c:pt idx="1">
                  <c:v>5.6</c:v>
                </c:pt>
                <c:pt idx="2">
                  <c:v>8.7000000000000011</c:v>
                </c:pt>
                <c:pt idx="3">
                  <c:v>12.1</c:v>
                </c:pt>
                <c:pt idx="4">
                  <c:v>13</c:v>
                </c:pt>
                <c:pt idx="5">
                  <c:v>14.7</c:v>
                </c:pt>
                <c:pt idx="6">
                  <c:v>15.6</c:v>
                </c:pt>
                <c:pt idx="7">
                  <c:v>15.6</c:v>
                </c:pt>
                <c:pt idx="8">
                  <c:v>17.399999999999999</c:v>
                </c:pt>
                <c:pt idx="9">
                  <c:v>17.5</c:v>
                </c:pt>
                <c:pt idx="10">
                  <c:v>17.7</c:v>
                </c:pt>
                <c:pt idx="11">
                  <c:v>17.8</c:v>
                </c:pt>
                <c:pt idx="12">
                  <c:v>19.2</c:v>
                </c:pt>
                <c:pt idx="13">
                  <c:v>19.399999999999999</c:v>
                </c:pt>
                <c:pt idx="14">
                  <c:v>19.399999999999999</c:v>
                </c:pt>
                <c:pt idx="15">
                  <c:v>19.399999999999999</c:v>
                </c:pt>
                <c:pt idx="16">
                  <c:v>19.399999999999999</c:v>
                </c:pt>
                <c:pt idx="17" formatCode="#,##0.0">
                  <c:v>19.8</c:v>
                </c:pt>
                <c:pt idx="18">
                  <c:v>19.7</c:v>
                </c:pt>
                <c:pt idx="19">
                  <c:v>20.7</c:v>
                </c:pt>
              </c:numCache>
            </c:numRef>
          </c:val>
          <c:smooth val="1"/>
        </c:ser>
        <c:dLbls>
          <c:showLegendKey val="0"/>
          <c:showVal val="0"/>
          <c:showCatName val="0"/>
          <c:showSerName val="0"/>
          <c:showPercent val="0"/>
          <c:showBubbleSize val="0"/>
        </c:dLbls>
        <c:marker val="1"/>
        <c:smooth val="0"/>
        <c:axId val="69125248"/>
        <c:axId val="69126784"/>
      </c:lineChart>
      <c:catAx>
        <c:axId val="69125248"/>
        <c:scaling>
          <c:orientation val="minMax"/>
        </c:scaling>
        <c:delete val="0"/>
        <c:axPos val="b"/>
        <c:majorTickMark val="out"/>
        <c:minorTickMark val="none"/>
        <c:tickLblPos val="nextTo"/>
        <c:txPr>
          <a:bodyPr rot="5400000" vert="horz"/>
          <a:lstStyle/>
          <a:p>
            <a:pPr>
              <a:defRPr sz="1600"/>
            </a:pPr>
            <a:endParaRPr lang="en-US"/>
          </a:p>
        </c:txPr>
        <c:crossAx val="69126784"/>
        <c:crosses val="autoZero"/>
        <c:auto val="1"/>
        <c:lblAlgn val="ctr"/>
        <c:lblOffset val="100"/>
        <c:noMultiLvlLbl val="0"/>
      </c:catAx>
      <c:valAx>
        <c:axId val="69126784"/>
        <c:scaling>
          <c:orientation val="minMax"/>
        </c:scaling>
        <c:delete val="0"/>
        <c:axPos val="l"/>
        <c:title>
          <c:tx>
            <c:rich>
              <a:bodyPr rot="-5400000" vert="horz"/>
              <a:lstStyle/>
              <a:p>
                <a:pPr>
                  <a:defRPr sz="1600"/>
                </a:pPr>
                <a:r>
                  <a:rPr lang="en-US" sz="1600"/>
                  <a:t>'000' MW</a:t>
                </a:r>
              </a:p>
            </c:rich>
          </c:tx>
          <c:layout/>
          <c:overlay val="0"/>
        </c:title>
        <c:numFmt formatCode="General" sourceLinked="1"/>
        <c:majorTickMark val="out"/>
        <c:minorTickMark val="none"/>
        <c:tickLblPos val="nextTo"/>
        <c:txPr>
          <a:bodyPr/>
          <a:lstStyle/>
          <a:p>
            <a:pPr>
              <a:defRPr sz="1600"/>
            </a:pPr>
            <a:endParaRPr lang="en-US"/>
          </a:p>
        </c:txPr>
        <c:crossAx val="69125248"/>
        <c:crosses val="autoZero"/>
        <c:crossBetween val="between"/>
      </c:valAx>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ndard"/>
        <c:varyColors val="0"/>
        <c:ser>
          <c:idx val="0"/>
          <c:order val="0"/>
          <c:tx>
            <c:strRef>
              <c:f>'trans&amp;comm'!$B$66</c:f>
              <c:strCache>
                <c:ptCount val="1"/>
                <c:pt idx="0">
                  <c:v>Motor Vehicles</c:v>
                </c:pt>
              </c:strCache>
            </c:strRef>
          </c:tx>
          <c:marker>
            <c:symbol val="none"/>
          </c:marker>
          <c:cat>
            <c:strRef>
              <c:f>'trans&amp;comm'!$A$67:$A$75</c:f>
              <c:strCache>
                <c:ptCount val="9"/>
                <c:pt idx="0">
                  <c:v>2001-02</c:v>
                </c:pt>
                <c:pt idx="1">
                  <c:v>2002-03</c:v>
                </c:pt>
                <c:pt idx="2">
                  <c:v>2003-04</c:v>
                </c:pt>
                <c:pt idx="3">
                  <c:v>2004-05</c:v>
                </c:pt>
                <c:pt idx="4">
                  <c:v>2005-06</c:v>
                </c:pt>
                <c:pt idx="5">
                  <c:v>2006-07</c:v>
                </c:pt>
                <c:pt idx="6">
                  <c:v>2007-08</c:v>
                </c:pt>
                <c:pt idx="7">
                  <c:v>2008-09</c:v>
                </c:pt>
                <c:pt idx="8">
                  <c:v>2009-10</c:v>
                </c:pt>
              </c:strCache>
            </c:strRef>
          </c:cat>
          <c:val>
            <c:numRef>
              <c:f>'trans&amp;comm'!$B$67:$B$75</c:f>
              <c:numCache>
                <c:formatCode>0.00</c:formatCode>
                <c:ptCount val="9"/>
                <c:pt idx="0">
                  <c:v>13.333333333333325</c:v>
                </c:pt>
                <c:pt idx="1">
                  <c:v>3.9215686274509838</c:v>
                </c:pt>
                <c:pt idx="2">
                  <c:v>7.547169811320761</c:v>
                </c:pt>
                <c:pt idx="3">
                  <c:v>5.2631578947368389</c:v>
                </c:pt>
                <c:pt idx="4">
                  <c:v>18.33333333333329</c:v>
                </c:pt>
                <c:pt idx="5">
                  <c:v>14.084507042253518</c:v>
                </c:pt>
                <c:pt idx="6">
                  <c:v>8.6419753086419799</c:v>
                </c:pt>
                <c:pt idx="7">
                  <c:v>6.8181818181818068</c:v>
                </c:pt>
                <c:pt idx="8">
                  <c:v>5.3191489361702082</c:v>
                </c:pt>
              </c:numCache>
            </c:numRef>
          </c:val>
          <c:smooth val="1"/>
        </c:ser>
        <c:ser>
          <c:idx val="1"/>
          <c:order val="1"/>
          <c:tx>
            <c:strRef>
              <c:f>'trans&amp;comm'!$C$66</c:f>
              <c:strCache>
                <c:ptCount val="1"/>
                <c:pt idx="0">
                  <c:v>Post Offices</c:v>
                </c:pt>
              </c:strCache>
            </c:strRef>
          </c:tx>
          <c:marker>
            <c:symbol val="none"/>
          </c:marker>
          <c:cat>
            <c:strRef>
              <c:f>'trans&amp;comm'!$A$67:$A$75</c:f>
              <c:strCache>
                <c:ptCount val="9"/>
                <c:pt idx="0">
                  <c:v>2001-02</c:v>
                </c:pt>
                <c:pt idx="1">
                  <c:v>2002-03</c:v>
                </c:pt>
                <c:pt idx="2">
                  <c:v>2003-04</c:v>
                </c:pt>
                <c:pt idx="3">
                  <c:v>2004-05</c:v>
                </c:pt>
                <c:pt idx="4">
                  <c:v>2005-06</c:v>
                </c:pt>
                <c:pt idx="5">
                  <c:v>2006-07</c:v>
                </c:pt>
                <c:pt idx="6">
                  <c:v>2007-08</c:v>
                </c:pt>
                <c:pt idx="7">
                  <c:v>2008-09</c:v>
                </c:pt>
                <c:pt idx="8">
                  <c:v>2009-10</c:v>
                </c:pt>
              </c:strCache>
            </c:strRef>
          </c:cat>
          <c:val>
            <c:numRef>
              <c:f>'trans&amp;comm'!$C$67:$C$75</c:f>
              <c:numCache>
                <c:formatCode>0.00</c:formatCode>
                <c:ptCount val="9"/>
                <c:pt idx="0">
                  <c:v>0.81967213114755044</c:v>
                </c:pt>
                <c:pt idx="1">
                  <c:v>0</c:v>
                </c:pt>
                <c:pt idx="2">
                  <c:v>-1.626016260162606</c:v>
                </c:pt>
                <c:pt idx="3">
                  <c:v>1.6528925619834769</c:v>
                </c:pt>
                <c:pt idx="4">
                  <c:v>0.81300813008129591</c:v>
                </c:pt>
                <c:pt idx="5">
                  <c:v>-0.80645161290322143</c:v>
                </c:pt>
                <c:pt idx="6">
                  <c:v>0</c:v>
                </c:pt>
                <c:pt idx="7">
                  <c:v>0.81300813008129591</c:v>
                </c:pt>
                <c:pt idx="8">
                  <c:v>-0.80645161290322143</c:v>
                </c:pt>
              </c:numCache>
            </c:numRef>
          </c:val>
          <c:smooth val="1"/>
        </c:ser>
        <c:ser>
          <c:idx val="2"/>
          <c:order val="2"/>
          <c:tx>
            <c:strRef>
              <c:f>'trans&amp;comm'!$D$66</c:f>
              <c:strCache>
                <c:ptCount val="1"/>
                <c:pt idx="0">
                  <c:v>Telephones</c:v>
                </c:pt>
              </c:strCache>
            </c:strRef>
          </c:tx>
          <c:marker>
            <c:symbol val="none"/>
          </c:marker>
          <c:cat>
            <c:strRef>
              <c:f>'trans&amp;comm'!$A$67:$A$75</c:f>
              <c:strCache>
                <c:ptCount val="9"/>
                <c:pt idx="0">
                  <c:v>2001-02</c:v>
                </c:pt>
                <c:pt idx="1">
                  <c:v>2002-03</c:v>
                </c:pt>
                <c:pt idx="2">
                  <c:v>2003-04</c:v>
                </c:pt>
                <c:pt idx="3">
                  <c:v>2004-05</c:v>
                </c:pt>
                <c:pt idx="4">
                  <c:v>2005-06</c:v>
                </c:pt>
                <c:pt idx="5">
                  <c:v>2006-07</c:v>
                </c:pt>
                <c:pt idx="6">
                  <c:v>2007-08</c:v>
                </c:pt>
                <c:pt idx="7">
                  <c:v>2008-09</c:v>
                </c:pt>
                <c:pt idx="8">
                  <c:v>2009-10</c:v>
                </c:pt>
              </c:strCache>
            </c:strRef>
          </c:cat>
          <c:val>
            <c:numRef>
              <c:f>'trans&amp;comm'!$D$67:$D$75</c:f>
              <c:numCache>
                <c:formatCode>0.00</c:formatCode>
                <c:ptCount val="9"/>
                <c:pt idx="0">
                  <c:v>12.121212121212116</c:v>
                </c:pt>
                <c:pt idx="1">
                  <c:v>8.1081081081080999</c:v>
                </c:pt>
                <c:pt idx="2">
                  <c:v>12.5</c:v>
                </c:pt>
                <c:pt idx="3">
                  <c:v>13.333333333333325</c:v>
                </c:pt>
                <c:pt idx="4">
                  <c:v>0</c:v>
                </c:pt>
                <c:pt idx="5">
                  <c:v>-5.8823529411764675</c:v>
                </c:pt>
                <c:pt idx="6">
                  <c:v>-6.2499999999999964</c:v>
                </c:pt>
                <c:pt idx="7">
                  <c:v>-22.222222222222186</c:v>
                </c:pt>
                <c:pt idx="8">
                  <c:v>-2.8571428571428599</c:v>
                </c:pt>
              </c:numCache>
            </c:numRef>
          </c:val>
          <c:smooth val="1"/>
        </c:ser>
        <c:ser>
          <c:idx val="3"/>
          <c:order val="3"/>
          <c:tx>
            <c:strRef>
              <c:f>'trans&amp;comm'!$E$66</c:f>
              <c:strCache>
                <c:ptCount val="1"/>
                <c:pt idx="0">
                  <c:v>Mobile Phones</c:v>
                </c:pt>
              </c:strCache>
            </c:strRef>
          </c:tx>
          <c:marker>
            <c:symbol val="none"/>
          </c:marker>
          <c:cat>
            <c:strRef>
              <c:f>'trans&amp;comm'!$A$67:$A$75</c:f>
              <c:strCache>
                <c:ptCount val="9"/>
                <c:pt idx="0">
                  <c:v>2001-02</c:v>
                </c:pt>
                <c:pt idx="1">
                  <c:v>2002-03</c:v>
                </c:pt>
                <c:pt idx="2">
                  <c:v>2003-04</c:v>
                </c:pt>
                <c:pt idx="3">
                  <c:v>2004-05</c:v>
                </c:pt>
                <c:pt idx="4">
                  <c:v>2005-06</c:v>
                </c:pt>
                <c:pt idx="5">
                  <c:v>2006-07</c:v>
                </c:pt>
                <c:pt idx="6">
                  <c:v>2007-08</c:v>
                </c:pt>
                <c:pt idx="7">
                  <c:v>2008-09</c:v>
                </c:pt>
                <c:pt idx="8">
                  <c:v>2009-10</c:v>
                </c:pt>
              </c:strCache>
            </c:strRef>
          </c:cat>
          <c:val>
            <c:numRef>
              <c:f>'trans&amp;comm'!$E$67:$E$75</c:f>
              <c:numCache>
                <c:formatCode>0.00</c:formatCode>
                <c:ptCount val="9"/>
                <c:pt idx="0">
                  <c:v>142.85714285714306</c:v>
                </c:pt>
                <c:pt idx="1">
                  <c:v>41.17647058823529</c:v>
                </c:pt>
                <c:pt idx="2">
                  <c:v>108.33333333333327</c:v>
                </c:pt>
                <c:pt idx="3">
                  <c:v>156</c:v>
                </c:pt>
                <c:pt idx="4">
                  <c:v>169.53125</c:v>
                </c:pt>
                <c:pt idx="5">
                  <c:v>83.188405797101353</c:v>
                </c:pt>
                <c:pt idx="6">
                  <c:v>39.240506329113956</c:v>
                </c:pt>
                <c:pt idx="7">
                  <c:v>6.8181818181818121</c:v>
                </c:pt>
                <c:pt idx="8">
                  <c:v>5.3191489361702082</c:v>
                </c:pt>
              </c:numCache>
            </c:numRef>
          </c:val>
          <c:smooth val="1"/>
        </c:ser>
        <c:dLbls>
          <c:showLegendKey val="0"/>
          <c:showVal val="0"/>
          <c:showCatName val="0"/>
          <c:showSerName val="0"/>
          <c:showPercent val="0"/>
          <c:showBubbleSize val="0"/>
        </c:dLbls>
        <c:marker val="1"/>
        <c:smooth val="0"/>
        <c:axId val="68839296"/>
        <c:axId val="68840832"/>
      </c:lineChart>
      <c:catAx>
        <c:axId val="68839296"/>
        <c:scaling>
          <c:orientation val="minMax"/>
        </c:scaling>
        <c:delete val="0"/>
        <c:axPos val="b"/>
        <c:majorTickMark val="out"/>
        <c:minorTickMark val="none"/>
        <c:tickLblPos val="nextTo"/>
        <c:txPr>
          <a:bodyPr rot="-5400000" vert="horz"/>
          <a:lstStyle/>
          <a:p>
            <a:pPr>
              <a:defRPr sz="1600"/>
            </a:pPr>
            <a:endParaRPr lang="en-US"/>
          </a:p>
        </c:txPr>
        <c:crossAx val="68840832"/>
        <c:crosses val="autoZero"/>
        <c:auto val="1"/>
        <c:lblAlgn val="ctr"/>
        <c:lblOffset val="100"/>
        <c:noMultiLvlLbl val="0"/>
      </c:catAx>
      <c:valAx>
        <c:axId val="68840832"/>
        <c:scaling>
          <c:orientation val="minMax"/>
        </c:scaling>
        <c:delete val="0"/>
        <c:axPos val="l"/>
        <c:title>
          <c:tx>
            <c:rich>
              <a:bodyPr rot="-5400000" vert="horz"/>
              <a:lstStyle/>
              <a:p>
                <a:pPr>
                  <a:defRPr sz="1600"/>
                </a:pPr>
                <a:r>
                  <a:rPr lang="en-US" sz="1600"/>
                  <a:t>Growth rate (%)</a:t>
                </a:r>
              </a:p>
            </c:rich>
          </c:tx>
          <c:layout/>
          <c:overlay val="0"/>
        </c:title>
        <c:numFmt formatCode="0" sourceLinked="0"/>
        <c:majorTickMark val="out"/>
        <c:minorTickMark val="none"/>
        <c:tickLblPos val="nextTo"/>
        <c:txPr>
          <a:bodyPr/>
          <a:lstStyle/>
          <a:p>
            <a:pPr>
              <a:defRPr sz="1600"/>
            </a:pPr>
            <a:endParaRPr lang="en-US"/>
          </a:p>
        </c:txPr>
        <c:crossAx val="68839296"/>
        <c:crosses val="autoZero"/>
        <c:crossBetween val="between"/>
      </c:valAx>
    </c:plotArea>
    <c:legend>
      <c:legendPos val="b"/>
      <c:layout/>
      <c:overlay val="0"/>
      <c:txPr>
        <a:bodyPr/>
        <a:lstStyle/>
        <a:p>
          <a:pPr>
            <a:defRPr sz="1600"/>
          </a:pPr>
          <a:endParaRPr lang="en-US"/>
        </a:p>
      </c:txPr>
    </c:legend>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96566254906211"/>
          <c:y val="5.1400554097404488E-2"/>
          <c:w val="0.85040032266608945"/>
          <c:h val="0.7148084809711287"/>
        </c:manualLayout>
      </c:layout>
      <c:barChart>
        <c:barDir val="col"/>
        <c:grouping val="clustered"/>
        <c:varyColors val="0"/>
        <c:ser>
          <c:idx val="0"/>
          <c:order val="0"/>
          <c:tx>
            <c:strRef>
              <c:f>'GDP&amp;emp'!$B$151</c:f>
              <c:strCache>
                <c:ptCount val="1"/>
                <c:pt idx="0">
                  <c:v>GDP</c:v>
                </c:pt>
              </c:strCache>
            </c:strRef>
          </c:tx>
          <c:invertIfNegative val="0"/>
          <c:dLbls>
            <c:txPr>
              <a:bodyPr/>
              <a:lstStyle/>
              <a:p>
                <a:pPr>
                  <a:defRPr sz="1400" b="0" i="0" u="none" strike="noStrike" baseline="0">
                    <a:solidFill>
                      <a:srgbClr val="000000"/>
                    </a:solidFill>
                    <a:latin typeface="Calibri"/>
                    <a:ea typeface="Calibri"/>
                    <a:cs typeface="Calibri"/>
                  </a:defRPr>
                </a:pPr>
                <a:endParaRPr lang="en-US"/>
              </a:p>
            </c:txPr>
            <c:dLblPos val="outEnd"/>
            <c:showLegendKey val="0"/>
            <c:showVal val="1"/>
            <c:showCatName val="0"/>
            <c:showSerName val="0"/>
            <c:showPercent val="0"/>
            <c:showBubbleSize val="0"/>
            <c:showLeaderLines val="0"/>
          </c:dLbls>
          <c:cat>
            <c:strRef>
              <c:f>'GDP&amp;emp'!$A$152:$A$157</c:f>
              <c:strCache>
                <c:ptCount val="6"/>
                <c:pt idx="0">
                  <c:v>Agriculture</c:v>
                </c:pt>
                <c:pt idx="1">
                  <c:v>Min &amp; manuf</c:v>
                </c:pt>
                <c:pt idx="2">
                  <c:v>Construction</c:v>
                </c:pt>
                <c:pt idx="3">
                  <c:v>Electricity and gas</c:v>
                </c:pt>
                <c:pt idx="4">
                  <c:v>Transport</c:v>
                </c:pt>
                <c:pt idx="5">
                  <c:v>Trade</c:v>
                </c:pt>
              </c:strCache>
            </c:strRef>
          </c:cat>
          <c:val>
            <c:numRef>
              <c:f>'GDP&amp;emp'!$B$152:$B$157</c:f>
              <c:numCache>
                <c:formatCode>0</c:formatCode>
                <c:ptCount val="6"/>
                <c:pt idx="0">
                  <c:v>20.9</c:v>
                </c:pt>
                <c:pt idx="1">
                  <c:v>21.4</c:v>
                </c:pt>
                <c:pt idx="2">
                  <c:v>2.7</c:v>
                </c:pt>
                <c:pt idx="3">
                  <c:v>1.7</c:v>
                </c:pt>
                <c:pt idx="4">
                  <c:v>10</c:v>
                </c:pt>
                <c:pt idx="5">
                  <c:v>17.100000000000001</c:v>
                </c:pt>
              </c:numCache>
            </c:numRef>
          </c:val>
        </c:ser>
        <c:ser>
          <c:idx val="1"/>
          <c:order val="1"/>
          <c:tx>
            <c:strRef>
              <c:f>'GDP&amp;emp'!$C$151</c:f>
              <c:strCache>
                <c:ptCount val="1"/>
                <c:pt idx="0">
                  <c:v>Employment</c:v>
                </c:pt>
              </c:strCache>
            </c:strRef>
          </c:tx>
          <c:invertIfNegative val="0"/>
          <c:dLbls>
            <c:txPr>
              <a:bodyPr/>
              <a:lstStyle/>
              <a:p>
                <a:pPr>
                  <a:defRPr sz="1400" b="0" i="0" u="none" strike="noStrike" baseline="0">
                    <a:solidFill>
                      <a:srgbClr val="000000"/>
                    </a:solidFill>
                    <a:latin typeface="Calibri"/>
                    <a:ea typeface="Calibri"/>
                    <a:cs typeface="Calibri"/>
                  </a:defRPr>
                </a:pPr>
                <a:endParaRPr lang="en-US"/>
              </a:p>
            </c:txPr>
            <c:dLblPos val="outEnd"/>
            <c:showLegendKey val="0"/>
            <c:showVal val="1"/>
            <c:showCatName val="0"/>
            <c:showSerName val="0"/>
            <c:showPercent val="0"/>
            <c:showBubbleSize val="0"/>
            <c:showLeaderLines val="0"/>
          </c:dLbls>
          <c:cat>
            <c:strRef>
              <c:f>'GDP&amp;emp'!$A$152:$A$157</c:f>
              <c:strCache>
                <c:ptCount val="6"/>
                <c:pt idx="0">
                  <c:v>Agriculture</c:v>
                </c:pt>
                <c:pt idx="1">
                  <c:v>Min &amp; manuf</c:v>
                </c:pt>
                <c:pt idx="2">
                  <c:v>Construction</c:v>
                </c:pt>
                <c:pt idx="3">
                  <c:v>Electricity and gas</c:v>
                </c:pt>
                <c:pt idx="4">
                  <c:v>Transport</c:v>
                </c:pt>
                <c:pt idx="5">
                  <c:v>Trade</c:v>
                </c:pt>
              </c:strCache>
            </c:strRef>
          </c:cat>
          <c:val>
            <c:numRef>
              <c:f>'GDP&amp;emp'!$C$152:$C$157</c:f>
              <c:numCache>
                <c:formatCode>0</c:formatCode>
                <c:ptCount val="6"/>
                <c:pt idx="0">
                  <c:v>43.61</c:v>
                </c:pt>
                <c:pt idx="1">
                  <c:v>13.65</c:v>
                </c:pt>
                <c:pt idx="2">
                  <c:v>6.56</c:v>
                </c:pt>
                <c:pt idx="3">
                  <c:v>0.75000000000000078</c:v>
                </c:pt>
                <c:pt idx="4">
                  <c:v>5.39</c:v>
                </c:pt>
                <c:pt idx="5">
                  <c:v>14.42</c:v>
                </c:pt>
              </c:numCache>
            </c:numRef>
          </c:val>
        </c:ser>
        <c:dLbls>
          <c:showLegendKey val="0"/>
          <c:showVal val="1"/>
          <c:showCatName val="0"/>
          <c:showSerName val="0"/>
          <c:showPercent val="0"/>
          <c:showBubbleSize val="0"/>
        </c:dLbls>
        <c:gapWidth val="150"/>
        <c:axId val="68884736"/>
        <c:axId val="68902912"/>
      </c:barChart>
      <c:catAx>
        <c:axId val="68884736"/>
        <c:scaling>
          <c:orientation val="minMax"/>
        </c:scaling>
        <c:delete val="0"/>
        <c:axPos val="b"/>
        <c:numFmt formatCode="General" sourceLinked="1"/>
        <c:majorTickMark val="out"/>
        <c:minorTickMark val="none"/>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68902912"/>
        <c:crosses val="autoZero"/>
        <c:auto val="1"/>
        <c:lblAlgn val="ctr"/>
        <c:lblOffset val="100"/>
        <c:noMultiLvlLbl val="0"/>
      </c:catAx>
      <c:valAx>
        <c:axId val="68902912"/>
        <c:scaling>
          <c:orientation val="minMax"/>
        </c:scaling>
        <c:delete val="0"/>
        <c:axPos val="l"/>
        <c:title>
          <c:tx>
            <c:rich>
              <a:bodyPr rot="-5400000" vert="horz"/>
              <a:lstStyle/>
              <a:p>
                <a:pPr>
                  <a:defRPr/>
                </a:pPr>
                <a:r>
                  <a:rPr lang="en-CA" sz="1600" dirty="0" smtClean="0"/>
                  <a:t>% share</a:t>
                </a:r>
              </a:p>
            </c:rich>
          </c:tx>
          <c:layout/>
          <c:overlay val="0"/>
        </c:title>
        <c:numFmt formatCode="0" sourceLinked="1"/>
        <c:majorTickMark val="out"/>
        <c:minorTickMark val="none"/>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68884736"/>
        <c:crosses val="autoZero"/>
        <c:crossBetween val="between"/>
      </c:valAx>
    </c:plotArea>
    <c:legend>
      <c:legendPos val="r"/>
      <c:layout>
        <c:manualLayout>
          <c:xMode val="edge"/>
          <c:yMode val="edge"/>
          <c:x val="0.34505686789151413"/>
          <c:y val="0.89776428988043078"/>
          <c:w val="0.34383202099737531"/>
          <c:h val="7.4841790609507131E-2"/>
        </c:manualLayout>
      </c:layout>
      <c:overlay val="0"/>
      <c:txPr>
        <a:bodyPr/>
        <a:lstStyle/>
        <a:p>
          <a:pPr>
            <a:defRPr sz="1600" b="0" i="0" u="none" strike="noStrike" baseline="0">
              <a:solidFill>
                <a:srgbClr val="000000"/>
              </a:solidFill>
              <a:latin typeface="Calibri"/>
              <a:ea typeface="Calibri"/>
              <a:cs typeface="Calibri"/>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805555555555555"/>
          <c:y val="0.16898148148148201"/>
          <c:w val="0.46388888888889007"/>
          <c:h val="0.77314814814814936"/>
        </c:manualLayout>
      </c:layout>
      <c:pieChart>
        <c:varyColors val="1"/>
        <c:ser>
          <c:idx val="0"/>
          <c:order val="0"/>
          <c:explosion val="25"/>
          <c:dLbls>
            <c:dLbl>
              <c:idx val="0"/>
              <c:layout/>
              <c:tx>
                <c:rich>
                  <a:bodyPr/>
                  <a:lstStyle/>
                  <a:p>
                    <a:pPr>
                      <a:defRPr sz="1400"/>
                    </a:pPr>
                    <a:r>
                      <a:rPr lang="en-US" sz="1400"/>
                      <a:t>L</a:t>
                    </a:r>
                    <a:r>
                      <a:rPr lang="en-US"/>
                      <a:t>arge farmers
0.05%</a:t>
                    </a:r>
                  </a:p>
                </c:rich>
              </c:tx>
              <c:numFmt formatCode="#,##0.00" sourceLinked="0"/>
              <c:spPr/>
              <c:showLegendKey val="0"/>
              <c:showVal val="0"/>
              <c:showCatName val="1"/>
              <c:showSerName val="0"/>
              <c:showPercent val="1"/>
              <c:showBubbleSize val="0"/>
            </c:dLbl>
            <c:dLbl>
              <c:idx val="4"/>
              <c:layout>
                <c:manualLayout>
                  <c:x val="1.9585739282589731E-2"/>
                  <c:y val="-4.2500000000000003E-2"/>
                </c:manualLayout>
              </c:layout>
              <c:showLegendKey val="0"/>
              <c:showVal val="0"/>
              <c:showCatName val="1"/>
              <c:showSerName val="0"/>
              <c:showPercent val="1"/>
              <c:showBubbleSize val="0"/>
            </c:dLbl>
            <c:dLbl>
              <c:idx val="6"/>
              <c:layout>
                <c:manualLayout>
                  <c:x val="0.10202482502187245"/>
                  <c:y val="0.20535068533100029"/>
                </c:manualLayout>
              </c:layout>
              <c:showLegendKey val="0"/>
              <c:showVal val="0"/>
              <c:showCatName val="1"/>
              <c:showSerName val="0"/>
              <c:showPercent val="1"/>
              <c:showBubbleSize val="0"/>
            </c:dLbl>
            <c:txPr>
              <a:bodyPr/>
              <a:lstStyle/>
              <a:p>
                <a:pPr>
                  <a:defRPr sz="1400"/>
                </a:pPr>
                <a:endParaRPr lang="en-US"/>
              </a:p>
            </c:txPr>
            <c:showLegendKey val="0"/>
            <c:showVal val="0"/>
            <c:showCatName val="1"/>
            <c:showSerName val="0"/>
            <c:showPercent val="1"/>
            <c:showBubbleSize val="0"/>
            <c:showLeaderLines val="1"/>
          </c:dLbls>
          <c:cat>
            <c:strRef>
              <c:f>'hhold type'!$A$37:$A$43</c:f>
              <c:strCache>
                <c:ptCount val="7"/>
                <c:pt idx="0">
                  <c:v>Large farmers</c:v>
                </c:pt>
                <c:pt idx="1">
                  <c:v>Medium farmers</c:v>
                </c:pt>
                <c:pt idx="2">
                  <c:v>Small farmers</c:v>
                </c:pt>
                <c:pt idx="3">
                  <c:v>Landless farmers</c:v>
                </c:pt>
                <c:pt idx="4">
                  <c:v>Rural agricultural labour</c:v>
                </c:pt>
                <c:pt idx="5">
                  <c:v>Rural nonfarm households</c:v>
                </c:pt>
                <c:pt idx="6">
                  <c:v>Urban households</c:v>
                </c:pt>
              </c:strCache>
            </c:strRef>
          </c:cat>
          <c:val>
            <c:numRef>
              <c:f>'hhold type'!$B$37:$B$43</c:f>
              <c:numCache>
                <c:formatCode>0.00</c:formatCode>
                <c:ptCount val="7"/>
                <c:pt idx="0">
                  <c:v>5.0675192924711454E-2</c:v>
                </c:pt>
                <c:pt idx="1">
                  <c:v>1.381009372703381</c:v>
                </c:pt>
                <c:pt idx="2">
                  <c:v>18.185609685769609</c:v>
                </c:pt>
                <c:pt idx="3">
                  <c:v>9.1213720825459497</c:v>
                </c:pt>
                <c:pt idx="4">
                  <c:v>12.823983748621304</c:v>
                </c:pt>
                <c:pt idx="5">
                  <c:v>41.854781765573847</c:v>
                </c:pt>
                <c:pt idx="6">
                  <c:v>16.582568151861054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49737532808399"/>
          <c:y val="3.5273334973753359E-2"/>
          <c:w val="0.86483595800524971"/>
          <c:h val="0.78258632709973686"/>
        </c:manualLayout>
      </c:layout>
      <c:barChart>
        <c:barDir val="col"/>
        <c:grouping val="clustered"/>
        <c:varyColors val="0"/>
        <c:ser>
          <c:idx val="0"/>
          <c:order val="0"/>
          <c:tx>
            <c:strRef>
              <c:f>Sheet3!$A$58</c:f>
              <c:strCache>
                <c:ptCount val="1"/>
                <c:pt idx="0">
                  <c:v>Production</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Sheet3!$B$57:$D$57</c:f>
              <c:strCache>
                <c:ptCount val="3"/>
                <c:pt idx="0">
                  <c:v>Urban</c:v>
                </c:pt>
                <c:pt idx="1">
                  <c:v>Rural</c:v>
                </c:pt>
                <c:pt idx="2">
                  <c:v>Overall</c:v>
                </c:pt>
              </c:strCache>
            </c:strRef>
          </c:cat>
          <c:val>
            <c:numRef>
              <c:f>Sheet3!$B$58:$D$58</c:f>
              <c:numCache>
                <c:formatCode>General</c:formatCode>
                <c:ptCount val="3"/>
                <c:pt idx="0">
                  <c:v>12</c:v>
                </c:pt>
                <c:pt idx="1">
                  <c:v>9</c:v>
                </c:pt>
                <c:pt idx="2">
                  <c:v>10</c:v>
                </c:pt>
              </c:numCache>
            </c:numRef>
          </c:val>
        </c:ser>
        <c:ser>
          <c:idx val="1"/>
          <c:order val="1"/>
          <c:tx>
            <c:strRef>
              <c:f>Sheet3!$A$59</c:f>
              <c:strCache>
                <c:ptCount val="1"/>
                <c:pt idx="0">
                  <c:v>Service</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Sheet3!$B$57:$D$57</c:f>
              <c:strCache>
                <c:ptCount val="3"/>
                <c:pt idx="0">
                  <c:v>Urban</c:v>
                </c:pt>
                <c:pt idx="1">
                  <c:v>Rural</c:v>
                </c:pt>
                <c:pt idx="2">
                  <c:v>Overall</c:v>
                </c:pt>
              </c:strCache>
            </c:strRef>
          </c:cat>
          <c:val>
            <c:numRef>
              <c:f>Sheet3!$B$59:$D$59</c:f>
              <c:numCache>
                <c:formatCode>General</c:formatCode>
                <c:ptCount val="3"/>
                <c:pt idx="0">
                  <c:v>44</c:v>
                </c:pt>
                <c:pt idx="1">
                  <c:v>35</c:v>
                </c:pt>
                <c:pt idx="2">
                  <c:v>40</c:v>
                </c:pt>
              </c:numCache>
            </c:numRef>
          </c:val>
        </c:ser>
        <c:ser>
          <c:idx val="2"/>
          <c:order val="2"/>
          <c:tx>
            <c:strRef>
              <c:f>Sheet3!$A$60</c:f>
              <c:strCache>
                <c:ptCount val="1"/>
                <c:pt idx="0">
                  <c:v>Trade</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Sheet3!$B$57:$D$57</c:f>
              <c:strCache>
                <c:ptCount val="3"/>
                <c:pt idx="0">
                  <c:v>Urban</c:v>
                </c:pt>
                <c:pt idx="1">
                  <c:v>Rural</c:v>
                </c:pt>
                <c:pt idx="2">
                  <c:v>Overall</c:v>
                </c:pt>
              </c:strCache>
            </c:strRef>
          </c:cat>
          <c:val>
            <c:numRef>
              <c:f>Sheet3!$B$60:$D$60</c:f>
              <c:numCache>
                <c:formatCode>General</c:formatCode>
                <c:ptCount val="3"/>
                <c:pt idx="0">
                  <c:v>44</c:v>
                </c:pt>
                <c:pt idx="1">
                  <c:v>56</c:v>
                </c:pt>
                <c:pt idx="2">
                  <c:v>50</c:v>
                </c:pt>
              </c:numCache>
            </c:numRef>
          </c:val>
        </c:ser>
        <c:dLbls>
          <c:showLegendKey val="0"/>
          <c:showVal val="1"/>
          <c:showCatName val="0"/>
          <c:showSerName val="0"/>
          <c:showPercent val="0"/>
          <c:showBubbleSize val="0"/>
        </c:dLbls>
        <c:gapWidth val="150"/>
        <c:axId val="68980096"/>
        <c:axId val="68985984"/>
      </c:barChart>
      <c:catAx>
        <c:axId val="68980096"/>
        <c:scaling>
          <c:orientation val="minMax"/>
        </c:scaling>
        <c:delete val="0"/>
        <c:axPos val="b"/>
        <c:majorTickMark val="out"/>
        <c:minorTickMark val="none"/>
        <c:tickLblPos val="nextTo"/>
        <c:txPr>
          <a:bodyPr/>
          <a:lstStyle/>
          <a:p>
            <a:pPr>
              <a:defRPr sz="1600"/>
            </a:pPr>
            <a:endParaRPr lang="en-US"/>
          </a:p>
        </c:txPr>
        <c:crossAx val="68985984"/>
        <c:crosses val="autoZero"/>
        <c:auto val="1"/>
        <c:lblAlgn val="ctr"/>
        <c:lblOffset val="100"/>
        <c:noMultiLvlLbl val="0"/>
      </c:catAx>
      <c:valAx>
        <c:axId val="68985984"/>
        <c:scaling>
          <c:orientation val="minMax"/>
        </c:scaling>
        <c:delete val="0"/>
        <c:axPos val="l"/>
        <c:title>
          <c:tx>
            <c:rich>
              <a:bodyPr rot="-5400000" vert="horz"/>
              <a:lstStyle/>
              <a:p>
                <a:pPr>
                  <a:defRPr sz="1600"/>
                </a:pPr>
                <a:r>
                  <a:rPr lang="en-US" sz="1600"/>
                  <a:t>% enterprises</a:t>
                </a:r>
              </a:p>
            </c:rich>
          </c:tx>
          <c:layout/>
          <c:overlay val="0"/>
        </c:title>
        <c:numFmt formatCode="General" sourceLinked="1"/>
        <c:majorTickMark val="out"/>
        <c:minorTickMark val="none"/>
        <c:tickLblPos val="nextTo"/>
        <c:txPr>
          <a:bodyPr/>
          <a:lstStyle/>
          <a:p>
            <a:pPr>
              <a:defRPr sz="1400"/>
            </a:pPr>
            <a:endParaRPr lang="en-US"/>
          </a:p>
        </c:txPr>
        <c:crossAx val="68980096"/>
        <c:crosses val="autoZero"/>
        <c:crossBetween val="between"/>
      </c:valAx>
    </c:plotArea>
    <c:legend>
      <c:legendPos val="b"/>
      <c:layout/>
      <c:overlay val="0"/>
      <c:txPr>
        <a:bodyPr/>
        <a:lstStyle/>
        <a:p>
          <a:pPr>
            <a:defRPr sz="1800"/>
          </a:pPr>
          <a:endParaRPr lang="en-US"/>
        </a:p>
      </c:txPr>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4188781957814"/>
          <c:y val="4.214129483814541E-2"/>
          <c:w val="0.84010255662486699"/>
          <c:h val="0.74049978127734029"/>
        </c:manualLayout>
      </c:layout>
      <c:barChart>
        <c:barDir val="col"/>
        <c:grouping val="clustered"/>
        <c:varyColors val="0"/>
        <c:ser>
          <c:idx val="0"/>
          <c:order val="0"/>
          <c:tx>
            <c:strRef>
              <c:f>Sheet3!$H$4</c:f>
              <c:strCache>
                <c:ptCount val="1"/>
                <c:pt idx="0">
                  <c:v>Production </c:v>
                </c:pt>
              </c:strCache>
            </c:strRef>
          </c:tx>
          <c:invertIfNegative val="0"/>
          <c:cat>
            <c:strRef>
              <c:f>Sheet3!$G$5:$G$9</c:f>
              <c:strCache>
                <c:ptCount val="5"/>
                <c:pt idx="0">
                  <c:v>Same tehsil </c:v>
                </c:pt>
                <c:pt idx="1">
                  <c:v>Different tehsil in the same district </c:v>
                </c:pt>
                <c:pt idx="2">
                  <c:v>Different district in the same province </c:v>
                </c:pt>
                <c:pt idx="3">
                  <c:v>Other province </c:v>
                </c:pt>
                <c:pt idx="4">
                  <c:v>Other country </c:v>
                </c:pt>
              </c:strCache>
            </c:strRef>
          </c:cat>
          <c:val>
            <c:numRef>
              <c:f>Sheet3!$H$5:$H$9</c:f>
              <c:numCache>
                <c:formatCode>0%</c:formatCode>
                <c:ptCount val="5"/>
                <c:pt idx="0">
                  <c:v>0.74000000000000066</c:v>
                </c:pt>
                <c:pt idx="1">
                  <c:v>0.15000000000000016</c:v>
                </c:pt>
                <c:pt idx="2">
                  <c:v>7.0000000000000021E-2</c:v>
                </c:pt>
                <c:pt idx="3">
                  <c:v>2.0000000000000011E-2</c:v>
                </c:pt>
                <c:pt idx="4">
                  <c:v>1.0000000000000005E-2</c:v>
                </c:pt>
              </c:numCache>
            </c:numRef>
          </c:val>
        </c:ser>
        <c:ser>
          <c:idx val="1"/>
          <c:order val="1"/>
          <c:tx>
            <c:strRef>
              <c:f>Sheet3!$I$4</c:f>
              <c:strCache>
                <c:ptCount val="1"/>
                <c:pt idx="0">
                  <c:v>Services </c:v>
                </c:pt>
              </c:strCache>
            </c:strRef>
          </c:tx>
          <c:invertIfNegative val="0"/>
          <c:cat>
            <c:strRef>
              <c:f>Sheet3!$G$5:$G$9</c:f>
              <c:strCache>
                <c:ptCount val="5"/>
                <c:pt idx="0">
                  <c:v>Same tehsil </c:v>
                </c:pt>
                <c:pt idx="1">
                  <c:v>Different tehsil in the same district </c:v>
                </c:pt>
                <c:pt idx="2">
                  <c:v>Different district in the same province </c:v>
                </c:pt>
                <c:pt idx="3">
                  <c:v>Other province </c:v>
                </c:pt>
                <c:pt idx="4">
                  <c:v>Other country </c:v>
                </c:pt>
              </c:strCache>
            </c:strRef>
          </c:cat>
          <c:val>
            <c:numRef>
              <c:f>Sheet3!$I$5:$I$9</c:f>
              <c:numCache>
                <c:formatCode>0%</c:formatCode>
                <c:ptCount val="5"/>
                <c:pt idx="0">
                  <c:v>0.98</c:v>
                </c:pt>
                <c:pt idx="1">
                  <c:v>1.0000000000000005E-2</c:v>
                </c:pt>
                <c:pt idx="2">
                  <c:v>0</c:v>
                </c:pt>
                <c:pt idx="3">
                  <c:v>0</c:v>
                </c:pt>
                <c:pt idx="4">
                  <c:v>0</c:v>
                </c:pt>
              </c:numCache>
            </c:numRef>
          </c:val>
        </c:ser>
        <c:ser>
          <c:idx val="2"/>
          <c:order val="2"/>
          <c:tx>
            <c:strRef>
              <c:f>Sheet3!$J$4</c:f>
              <c:strCache>
                <c:ptCount val="1"/>
                <c:pt idx="0">
                  <c:v>Trade </c:v>
                </c:pt>
              </c:strCache>
            </c:strRef>
          </c:tx>
          <c:invertIfNegative val="0"/>
          <c:cat>
            <c:strRef>
              <c:f>Sheet3!$G$5:$G$9</c:f>
              <c:strCache>
                <c:ptCount val="5"/>
                <c:pt idx="0">
                  <c:v>Same tehsil </c:v>
                </c:pt>
                <c:pt idx="1">
                  <c:v>Different tehsil in the same district </c:v>
                </c:pt>
                <c:pt idx="2">
                  <c:v>Different district in the same province </c:v>
                </c:pt>
                <c:pt idx="3">
                  <c:v>Other province </c:v>
                </c:pt>
                <c:pt idx="4">
                  <c:v>Other country </c:v>
                </c:pt>
              </c:strCache>
            </c:strRef>
          </c:cat>
          <c:val>
            <c:numRef>
              <c:f>Sheet3!$J$5:$J$9</c:f>
              <c:numCache>
                <c:formatCode>0%</c:formatCode>
                <c:ptCount val="5"/>
                <c:pt idx="0">
                  <c:v>1</c:v>
                </c:pt>
                <c:pt idx="1">
                  <c:v>0</c:v>
                </c:pt>
                <c:pt idx="2">
                  <c:v>0</c:v>
                </c:pt>
                <c:pt idx="3">
                  <c:v>0</c:v>
                </c:pt>
                <c:pt idx="4">
                  <c:v>0</c:v>
                </c:pt>
              </c:numCache>
            </c:numRef>
          </c:val>
        </c:ser>
        <c:dLbls>
          <c:showLegendKey val="0"/>
          <c:showVal val="0"/>
          <c:showCatName val="0"/>
          <c:showSerName val="0"/>
          <c:showPercent val="0"/>
          <c:showBubbleSize val="0"/>
        </c:dLbls>
        <c:gapWidth val="150"/>
        <c:axId val="69038080"/>
        <c:axId val="69039616"/>
      </c:barChart>
      <c:catAx>
        <c:axId val="69038080"/>
        <c:scaling>
          <c:orientation val="minMax"/>
        </c:scaling>
        <c:delete val="0"/>
        <c:axPos val="b"/>
        <c:majorTickMark val="out"/>
        <c:minorTickMark val="none"/>
        <c:tickLblPos val="nextTo"/>
        <c:txPr>
          <a:bodyPr/>
          <a:lstStyle/>
          <a:p>
            <a:pPr>
              <a:defRPr sz="1400"/>
            </a:pPr>
            <a:endParaRPr lang="en-US"/>
          </a:p>
        </c:txPr>
        <c:crossAx val="69039616"/>
        <c:crosses val="autoZero"/>
        <c:auto val="1"/>
        <c:lblAlgn val="ctr"/>
        <c:lblOffset val="100"/>
        <c:noMultiLvlLbl val="0"/>
      </c:catAx>
      <c:valAx>
        <c:axId val="69039616"/>
        <c:scaling>
          <c:orientation val="minMax"/>
        </c:scaling>
        <c:delete val="0"/>
        <c:axPos val="l"/>
        <c:title>
          <c:tx>
            <c:rich>
              <a:bodyPr rot="-5400000" vert="horz"/>
              <a:lstStyle/>
              <a:p>
                <a:pPr>
                  <a:defRPr sz="1400"/>
                </a:pPr>
                <a:r>
                  <a:rPr lang="en-US" sz="1400"/>
                  <a:t>Share of sales</a:t>
                </a:r>
              </a:p>
            </c:rich>
          </c:tx>
          <c:layout>
            <c:manualLayout>
              <c:xMode val="edge"/>
              <c:yMode val="edge"/>
              <c:x val="3.2824317099251529E-2"/>
              <c:y val="0.27660651793525853"/>
            </c:manualLayout>
          </c:layout>
          <c:overlay val="0"/>
        </c:title>
        <c:numFmt formatCode="0%" sourceLinked="1"/>
        <c:majorTickMark val="out"/>
        <c:minorTickMark val="none"/>
        <c:tickLblPos val="nextTo"/>
        <c:txPr>
          <a:bodyPr/>
          <a:lstStyle/>
          <a:p>
            <a:pPr>
              <a:defRPr sz="1200"/>
            </a:pPr>
            <a:endParaRPr lang="en-US"/>
          </a:p>
        </c:txPr>
        <c:crossAx val="69038080"/>
        <c:crosses val="autoZero"/>
        <c:crossBetween val="between"/>
      </c:valAx>
    </c:plotArea>
    <c:legend>
      <c:legendPos val="b"/>
      <c:layout>
        <c:manualLayout>
          <c:xMode val="edge"/>
          <c:yMode val="edge"/>
          <c:x val="0.5901850636725966"/>
          <c:y val="8.3103018372703466E-2"/>
          <c:w val="0.26098789734616545"/>
          <c:h val="0.25023031496062975"/>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41040324504891"/>
          <c:y val="2.8912811679790026E-2"/>
          <c:w val="0.8829229300882846"/>
          <c:h val="0.72134432414698169"/>
        </c:manualLayout>
      </c:layout>
      <c:barChart>
        <c:barDir val="col"/>
        <c:grouping val="clustered"/>
        <c:varyColors val="0"/>
        <c:ser>
          <c:idx val="0"/>
          <c:order val="0"/>
          <c:tx>
            <c:strRef>
              <c:f>Sheet3!$H$13</c:f>
              <c:strCache>
                <c:ptCount val="1"/>
                <c:pt idx="0">
                  <c:v>Production </c:v>
                </c:pt>
              </c:strCache>
            </c:strRef>
          </c:tx>
          <c:invertIfNegative val="0"/>
          <c:cat>
            <c:strRef>
              <c:f>Sheet3!$G$14:$G$18</c:f>
              <c:strCache>
                <c:ptCount val="5"/>
                <c:pt idx="0">
                  <c:v>Same tehsil </c:v>
                </c:pt>
                <c:pt idx="1">
                  <c:v>Different tehsil in the same district </c:v>
                </c:pt>
                <c:pt idx="2">
                  <c:v>Different district in the same province </c:v>
                </c:pt>
                <c:pt idx="3">
                  <c:v>Other province </c:v>
                </c:pt>
                <c:pt idx="4">
                  <c:v>Other country </c:v>
                </c:pt>
              </c:strCache>
            </c:strRef>
          </c:cat>
          <c:val>
            <c:numRef>
              <c:f>Sheet3!$H$14:$H$18</c:f>
              <c:numCache>
                <c:formatCode>0%</c:formatCode>
                <c:ptCount val="5"/>
                <c:pt idx="0">
                  <c:v>0.31000000000000033</c:v>
                </c:pt>
                <c:pt idx="1">
                  <c:v>0.22</c:v>
                </c:pt>
                <c:pt idx="2">
                  <c:v>0.31000000000000033</c:v>
                </c:pt>
                <c:pt idx="3">
                  <c:v>0.1</c:v>
                </c:pt>
                <c:pt idx="4">
                  <c:v>6.0000000000000032E-2</c:v>
                </c:pt>
              </c:numCache>
            </c:numRef>
          </c:val>
        </c:ser>
        <c:ser>
          <c:idx val="1"/>
          <c:order val="1"/>
          <c:tx>
            <c:strRef>
              <c:f>Sheet3!$I$13</c:f>
              <c:strCache>
                <c:ptCount val="1"/>
                <c:pt idx="0">
                  <c:v>Services </c:v>
                </c:pt>
              </c:strCache>
            </c:strRef>
          </c:tx>
          <c:invertIfNegative val="0"/>
          <c:cat>
            <c:strRef>
              <c:f>Sheet3!$G$14:$G$18</c:f>
              <c:strCache>
                <c:ptCount val="5"/>
                <c:pt idx="0">
                  <c:v>Same tehsil </c:v>
                </c:pt>
                <c:pt idx="1">
                  <c:v>Different tehsil in the same district </c:v>
                </c:pt>
                <c:pt idx="2">
                  <c:v>Different district in the same province </c:v>
                </c:pt>
                <c:pt idx="3">
                  <c:v>Other province </c:v>
                </c:pt>
                <c:pt idx="4">
                  <c:v>Other country </c:v>
                </c:pt>
              </c:strCache>
            </c:strRef>
          </c:cat>
          <c:val>
            <c:numRef>
              <c:f>Sheet3!$I$14:$I$18</c:f>
              <c:numCache>
                <c:formatCode>0%</c:formatCode>
                <c:ptCount val="5"/>
                <c:pt idx="0">
                  <c:v>0.22</c:v>
                </c:pt>
                <c:pt idx="1">
                  <c:v>0.16</c:v>
                </c:pt>
                <c:pt idx="2">
                  <c:v>0.49000000000000032</c:v>
                </c:pt>
                <c:pt idx="3">
                  <c:v>9.0000000000000024E-2</c:v>
                </c:pt>
                <c:pt idx="4">
                  <c:v>4.0000000000000022E-2</c:v>
                </c:pt>
              </c:numCache>
            </c:numRef>
          </c:val>
        </c:ser>
        <c:ser>
          <c:idx val="2"/>
          <c:order val="2"/>
          <c:tx>
            <c:strRef>
              <c:f>Sheet3!$J$13</c:f>
              <c:strCache>
                <c:ptCount val="1"/>
                <c:pt idx="0">
                  <c:v>Trade </c:v>
                </c:pt>
              </c:strCache>
            </c:strRef>
          </c:tx>
          <c:invertIfNegative val="0"/>
          <c:cat>
            <c:strRef>
              <c:f>Sheet3!$G$14:$G$18</c:f>
              <c:strCache>
                <c:ptCount val="5"/>
                <c:pt idx="0">
                  <c:v>Same tehsil </c:v>
                </c:pt>
                <c:pt idx="1">
                  <c:v>Different tehsil in the same district </c:v>
                </c:pt>
                <c:pt idx="2">
                  <c:v>Different district in the same province </c:v>
                </c:pt>
                <c:pt idx="3">
                  <c:v>Other province </c:v>
                </c:pt>
                <c:pt idx="4">
                  <c:v>Other country </c:v>
                </c:pt>
              </c:strCache>
            </c:strRef>
          </c:cat>
          <c:val>
            <c:numRef>
              <c:f>Sheet3!$J$14:$J$18</c:f>
              <c:numCache>
                <c:formatCode>0%</c:formatCode>
                <c:ptCount val="5"/>
                <c:pt idx="0">
                  <c:v>0.16</c:v>
                </c:pt>
                <c:pt idx="1">
                  <c:v>0.2</c:v>
                </c:pt>
                <c:pt idx="2">
                  <c:v>0.47000000000000008</c:v>
                </c:pt>
                <c:pt idx="3">
                  <c:v>0.11</c:v>
                </c:pt>
                <c:pt idx="4">
                  <c:v>0.05</c:v>
                </c:pt>
              </c:numCache>
            </c:numRef>
          </c:val>
        </c:ser>
        <c:dLbls>
          <c:showLegendKey val="0"/>
          <c:showVal val="0"/>
          <c:showCatName val="0"/>
          <c:showSerName val="0"/>
          <c:showPercent val="0"/>
          <c:showBubbleSize val="0"/>
        </c:dLbls>
        <c:gapWidth val="150"/>
        <c:axId val="69058944"/>
        <c:axId val="69060480"/>
      </c:barChart>
      <c:catAx>
        <c:axId val="69058944"/>
        <c:scaling>
          <c:orientation val="minMax"/>
        </c:scaling>
        <c:delete val="0"/>
        <c:axPos val="b"/>
        <c:majorTickMark val="out"/>
        <c:minorTickMark val="none"/>
        <c:tickLblPos val="nextTo"/>
        <c:txPr>
          <a:bodyPr/>
          <a:lstStyle/>
          <a:p>
            <a:pPr>
              <a:defRPr sz="1400"/>
            </a:pPr>
            <a:endParaRPr lang="en-US"/>
          </a:p>
        </c:txPr>
        <c:crossAx val="69060480"/>
        <c:crosses val="autoZero"/>
        <c:auto val="1"/>
        <c:lblAlgn val="ctr"/>
        <c:lblOffset val="100"/>
        <c:noMultiLvlLbl val="0"/>
      </c:catAx>
      <c:valAx>
        <c:axId val="69060480"/>
        <c:scaling>
          <c:orientation val="minMax"/>
        </c:scaling>
        <c:delete val="0"/>
        <c:axPos val="l"/>
        <c:title>
          <c:tx>
            <c:rich>
              <a:bodyPr rot="-5400000" vert="horz"/>
              <a:lstStyle/>
              <a:p>
                <a:pPr>
                  <a:defRPr sz="1400"/>
                </a:pPr>
                <a:r>
                  <a:rPr lang="en-US" sz="1400"/>
                  <a:t>Share of inputs originating</a:t>
                </a:r>
              </a:p>
            </c:rich>
          </c:tx>
          <c:layout/>
          <c:overlay val="0"/>
        </c:title>
        <c:numFmt formatCode="0%" sourceLinked="1"/>
        <c:majorTickMark val="out"/>
        <c:minorTickMark val="none"/>
        <c:tickLblPos val="nextTo"/>
        <c:txPr>
          <a:bodyPr/>
          <a:lstStyle/>
          <a:p>
            <a:pPr>
              <a:defRPr sz="1200"/>
            </a:pPr>
            <a:endParaRPr lang="en-US"/>
          </a:p>
        </c:txPr>
        <c:crossAx val="69058944"/>
        <c:crosses val="autoZero"/>
        <c:crossBetween val="between"/>
      </c:valAx>
    </c:plotArea>
    <c:legend>
      <c:legendPos val="b"/>
      <c:layout/>
      <c:overlay val="0"/>
      <c:txPr>
        <a:bodyPr/>
        <a:lstStyle/>
        <a:p>
          <a:pPr>
            <a:defRPr sz="1600"/>
          </a:pPr>
          <a:endParaRPr lang="en-US"/>
        </a:p>
      </c:txPr>
    </c:legend>
    <c:plotVisOnly val="1"/>
    <c:dispBlanksAs val="gap"/>
    <c:showDLblsOverMax val="0"/>
  </c:chart>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781082920190531"/>
          <c:y val="5.0925925925925923E-2"/>
          <c:w val="0.49898451929619952"/>
          <c:h val="0.83309419655876471"/>
        </c:manualLayout>
      </c:layout>
      <c:barChart>
        <c:barDir val="bar"/>
        <c:grouping val="percentStacked"/>
        <c:varyColors val="0"/>
        <c:ser>
          <c:idx val="0"/>
          <c:order val="0"/>
          <c:tx>
            <c:strRef>
              <c:f>Sheet3!$A$45</c:f>
              <c:strCache>
                <c:ptCount val="1"/>
                <c:pt idx="0">
                  <c:v>Engineering </c:v>
                </c:pt>
              </c:strCache>
            </c:strRef>
          </c:tx>
          <c:invertIfNegative val="0"/>
          <c:dLbls>
            <c:numFmt formatCode="#,##0" sourceLinked="0"/>
            <c:dLblPos val="inBase"/>
            <c:showLegendKey val="0"/>
            <c:showVal val="1"/>
            <c:showCatName val="0"/>
            <c:showSerName val="0"/>
            <c:showPercent val="0"/>
            <c:showBubbleSize val="0"/>
            <c:showLeaderLines val="0"/>
          </c:dLbls>
          <c:cat>
            <c:strRef>
              <c:f>Sheet3!$B$44:$E$44</c:f>
              <c:strCache>
                <c:ptCount val="4"/>
                <c:pt idx="0">
                  <c:v>Retail </c:v>
                </c:pt>
                <c:pt idx="1">
                  <c:v>Wholesale </c:v>
                </c:pt>
                <c:pt idx="2">
                  <c:v>Storage </c:v>
                </c:pt>
                <c:pt idx="3">
                  <c:v>Transport </c:v>
                </c:pt>
              </c:strCache>
            </c:strRef>
          </c:cat>
          <c:val>
            <c:numRef>
              <c:f>Sheet3!$B$45:$E$45</c:f>
              <c:numCache>
                <c:formatCode>0</c:formatCode>
                <c:ptCount val="4"/>
                <c:pt idx="0">
                  <c:v>13.4</c:v>
                </c:pt>
                <c:pt idx="1">
                  <c:v>11.8</c:v>
                </c:pt>
                <c:pt idx="2">
                  <c:v>33.200000000000003</c:v>
                </c:pt>
                <c:pt idx="3">
                  <c:v>42.4</c:v>
                </c:pt>
              </c:numCache>
            </c:numRef>
          </c:val>
        </c:ser>
        <c:ser>
          <c:idx val="1"/>
          <c:order val="1"/>
          <c:tx>
            <c:strRef>
              <c:f>Sheet3!$A$46</c:f>
              <c:strCache>
                <c:ptCount val="1"/>
                <c:pt idx="0">
                  <c:v>Management </c:v>
                </c:pt>
              </c:strCache>
            </c:strRef>
          </c:tx>
          <c:invertIfNegative val="0"/>
          <c:dLbls>
            <c:dLblPos val="inBase"/>
            <c:showLegendKey val="0"/>
            <c:showVal val="1"/>
            <c:showCatName val="0"/>
            <c:showSerName val="0"/>
            <c:showPercent val="0"/>
            <c:showBubbleSize val="0"/>
            <c:showLeaderLines val="0"/>
          </c:dLbls>
          <c:cat>
            <c:strRef>
              <c:f>Sheet3!$B$44:$E$44</c:f>
              <c:strCache>
                <c:ptCount val="4"/>
                <c:pt idx="0">
                  <c:v>Retail </c:v>
                </c:pt>
                <c:pt idx="1">
                  <c:v>Wholesale </c:v>
                </c:pt>
                <c:pt idx="2">
                  <c:v>Storage </c:v>
                </c:pt>
                <c:pt idx="3">
                  <c:v>Transport </c:v>
                </c:pt>
              </c:strCache>
            </c:strRef>
          </c:cat>
          <c:val>
            <c:numRef>
              <c:f>Sheet3!$B$46:$E$46</c:f>
              <c:numCache>
                <c:formatCode>0</c:formatCode>
                <c:ptCount val="4"/>
                <c:pt idx="0">
                  <c:v>3.9</c:v>
                </c:pt>
                <c:pt idx="1">
                  <c:v>7.2</c:v>
                </c:pt>
                <c:pt idx="2">
                  <c:v>21.4</c:v>
                </c:pt>
                <c:pt idx="3">
                  <c:v>8.1</c:v>
                </c:pt>
              </c:numCache>
            </c:numRef>
          </c:val>
        </c:ser>
        <c:ser>
          <c:idx val="2"/>
          <c:order val="2"/>
          <c:tx>
            <c:strRef>
              <c:f>Sheet3!$A$47</c:f>
              <c:strCache>
                <c:ptCount val="1"/>
                <c:pt idx="0">
                  <c:v>Marketing </c:v>
                </c:pt>
              </c:strCache>
            </c:strRef>
          </c:tx>
          <c:invertIfNegative val="0"/>
          <c:dLbls>
            <c:dLblPos val="inBase"/>
            <c:showLegendKey val="0"/>
            <c:showVal val="1"/>
            <c:showCatName val="0"/>
            <c:showSerName val="0"/>
            <c:showPercent val="0"/>
            <c:showBubbleSize val="0"/>
            <c:showLeaderLines val="0"/>
          </c:dLbls>
          <c:cat>
            <c:strRef>
              <c:f>Sheet3!$B$44:$E$44</c:f>
              <c:strCache>
                <c:ptCount val="4"/>
                <c:pt idx="0">
                  <c:v>Retail </c:v>
                </c:pt>
                <c:pt idx="1">
                  <c:v>Wholesale </c:v>
                </c:pt>
                <c:pt idx="2">
                  <c:v>Storage </c:v>
                </c:pt>
                <c:pt idx="3">
                  <c:v>Transport </c:v>
                </c:pt>
              </c:strCache>
            </c:strRef>
          </c:cat>
          <c:val>
            <c:numRef>
              <c:f>Sheet3!$B$47:$E$47</c:f>
              <c:numCache>
                <c:formatCode>0</c:formatCode>
                <c:ptCount val="4"/>
                <c:pt idx="0">
                  <c:v>15.5</c:v>
                </c:pt>
                <c:pt idx="1">
                  <c:v>21</c:v>
                </c:pt>
                <c:pt idx="2">
                  <c:v>26.5</c:v>
                </c:pt>
                <c:pt idx="3">
                  <c:v>23.2</c:v>
                </c:pt>
              </c:numCache>
            </c:numRef>
          </c:val>
        </c:ser>
        <c:ser>
          <c:idx val="3"/>
          <c:order val="3"/>
          <c:tx>
            <c:strRef>
              <c:f>Sheet3!$A$48</c:f>
              <c:strCache>
                <c:ptCount val="1"/>
                <c:pt idx="0">
                  <c:v>Accounting </c:v>
                </c:pt>
              </c:strCache>
            </c:strRef>
          </c:tx>
          <c:invertIfNegative val="0"/>
          <c:dLbls>
            <c:dLblPos val="inBase"/>
            <c:showLegendKey val="0"/>
            <c:showVal val="1"/>
            <c:showCatName val="0"/>
            <c:showSerName val="0"/>
            <c:showPercent val="0"/>
            <c:showBubbleSize val="0"/>
            <c:showLeaderLines val="0"/>
          </c:dLbls>
          <c:cat>
            <c:strRef>
              <c:f>Sheet3!$B$44:$E$44</c:f>
              <c:strCache>
                <c:ptCount val="4"/>
                <c:pt idx="0">
                  <c:v>Retail </c:v>
                </c:pt>
                <c:pt idx="1">
                  <c:v>Wholesale </c:v>
                </c:pt>
                <c:pt idx="2">
                  <c:v>Storage </c:v>
                </c:pt>
                <c:pt idx="3">
                  <c:v>Transport </c:v>
                </c:pt>
              </c:strCache>
            </c:strRef>
          </c:cat>
          <c:val>
            <c:numRef>
              <c:f>Sheet3!$B$48:$E$48</c:f>
              <c:numCache>
                <c:formatCode>0</c:formatCode>
                <c:ptCount val="4"/>
                <c:pt idx="0">
                  <c:v>6.7</c:v>
                </c:pt>
                <c:pt idx="1">
                  <c:v>8.2000000000000011</c:v>
                </c:pt>
                <c:pt idx="2">
                  <c:v>25.5</c:v>
                </c:pt>
                <c:pt idx="3">
                  <c:v>6.1</c:v>
                </c:pt>
              </c:numCache>
            </c:numRef>
          </c:val>
        </c:ser>
        <c:ser>
          <c:idx val="4"/>
          <c:order val="4"/>
          <c:tx>
            <c:strRef>
              <c:f>Sheet3!$A$49</c:f>
              <c:strCache>
                <c:ptCount val="1"/>
                <c:pt idx="0">
                  <c:v>Legal </c:v>
                </c:pt>
              </c:strCache>
            </c:strRef>
          </c:tx>
          <c:invertIfNegative val="0"/>
          <c:dLbls>
            <c:dLblPos val="inBase"/>
            <c:showLegendKey val="0"/>
            <c:showVal val="1"/>
            <c:showCatName val="0"/>
            <c:showSerName val="0"/>
            <c:showPercent val="0"/>
            <c:showBubbleSize val="0"/>
            <c:showLeaderLines val="0"/>
          </c:dLbls>
          <c:cat>
            <c:strRef>
              <c:f>Sheet3!$B$44:$E$44</c:f>
              <c:strCache>
                <c:ptCount val="4"/>
                <c:pt idx="0">
                  <c:v>Retail </c:v>
                </c:pt>
                <c:pt idx="1">
                  <c:v>Wholesale </c:v>
                </c:pt>
                <c:pt idx="2">
                  <c:v>Storage </c:v>
                </c:pt>
                <c:pt idx="3">
                  <c:v>Transport </c:v>
                </c:pt>
              </c:strCache>
            </c:strRef>
          </c:cat>
          <c:val>
            <c:numRef>
              <c:f>Sheet3!$B$49:$E$49</c:f>
              <c:numCache>
                <c:formatCode>0</c:formatCode>
                <c:ptCount val="4"/>
                <c:pt idx="0">
                  <c:v>5.4</c:v>
                </c:pt>
                <c:pt idx="1">
                  <c:v>9.6</c:v>
                </c:pt>
                <c:pt idx="2">
                  <c:v>21.9</c:v>
                </c:pt>
                <c:pt idx="3">
                  <c:v>25.3</c:v>
                </c:pt>
              </c:numCache>
            </c:numRef>
          </c:val>
        </c:ser>
        <c:ser>
          <c:idx val="5"/>
          <c:order val="5"/>
          <c:tx>
            <c:strRef>
              <c:f>Sheet3!$A$50</c:f>
              <c:strCache>
                <c:ptCount val="1"/>
                <c:pt idx="0">
                  <c:v>Insurance </c:v>
                </c:pt>
              </c:strCache>
            </c:strRef>
          </c:tx>
          <c:invertIfNegative val="0"/>
          <c:dLbls>
            <c:dLblPos val="inBase"/>
            <c:showLegendKey val="0"/>
            <c:showVal val="1"/>
            <c:showCatName val="0"/>
            <c:showSerName val="0"/>
            <c:showPercent val="0"/>
            <c:showBubbleSize val="0"/>
            <c:showLeaderLines val="0"/>
          </c:dLbls>
          <c:cat>
            <c:strRef>
              <c:f>Sheet3!$B$44:$E$44</c:f>
              <c:strCache>
                <c:ptCount val="4"/>
                <c:pt idx="0">
                  <c:v>Retail </c:v>
                </c:pt>
                <c:pt idx="1">
                  <c:v>Wholesale </c:v>
                </c:pt>
                <c:pt idx="2">
                  <c:v>Storage </c:v>
                </c:pt>
                <c:pt idx="3">
                  <c:v>Transport </c:v>
                </c:pt>
              </c:strCache>
            </c:strRef>
          </c:cat>
          <c:val>
            <c:numRef>
              <c:f>Sheet3!$B$50:$E$50</c:f>
              <c:numCache>
                <c:formatCode>0</c:formatCode>
                <c:ptCount val="4"/>
                <c:pt idx="0">
                  <c:v>3.6</c:v>
                </c:pt>
                <c:pt idx="1">
                  <c:v>3.4</c:v>
                </c:pt>
                <c:pt idx="2">
                  <c:v>12.2</c:v>
                </c:pt>
                <c:pt idx="3">
                  <c:v>21.2</c:v>
                </c:pt>
              </c:numCache>
            </c:numRef>
          </c:val>
        </c:ser>
        <c:ser>
          <c:idx val="6"/>
          <c:order val="6"/>
          <c:tx>
            <c:strRef>
              <c:f>Sheet3!$A$51</c:f>
              <c:strCache>
                <c:ptCount val="1"/>
                <c:pt idx="0">
                  <c:v>Information Technology </c:v>
                </c:pt>
              </c:strCache>
            </c:strRef>
          </c:tx>
          <c:invertIfNegative val="0"/>
          <c:dLbls>
            <c:dLblPos val="inBase"/>
            <c:showLegendKey val="0"/>
            <c:showVal val="1"/>
            <c:showCatName val="0"/>
            <c:showSerName val="0"/>
            <c:showPercent val="0"/>
            <c:showBubbleSize val="0"/>
            <c:showLeaderLines val="0"/>
          </c:dLbls>
          <c:cat>
            <c:strRef>
              <c:f>Sheet3!$B$44:$E$44</c:f>
              <c:strCache>
                <c:ptCount val="4"/>
                <c:pt idx="0">
                  <c:v>Retail </c:v>
                </c:pt>
                <c:pt idx="1">
                  <c:v>Wholesale </c:v>
                </c:pt>
                <c:pt idx="2">
                  <c:v>Storage </c:v>
                </c:pt>
                <c:pt idx="3">
                  <c:v>Transport </c:v>
                </c:pt>
              </c:strCache>
            </c:strRef>
          </c:cat>
          <c:val>
            <c:numRef>
              <c:f>Sheet3!$B$51:$E$51</c:f>
              <c:numCache>
                <c:formatCode>0</c:formatCode>
                <c:ptCount val="4"/>
                <c:pt idx="0">
                  <c:v>5.0999999999999996</c:v>
                </c:pt>
                <c:pt idx="1">
                  <c:v>5.2</c:v>
                </c:pt>
                <c:pt idx="2">
                  <c:v>15.3</c:v>
                </c:pt>
                <c:pt idx="3">
                  <c:v>2</c:v>
                </c:pt>
              </c:numCache>
            </c:numRef>
          </c:val>
        </c:ser>
        <c:dLbls>
          <c:showLegendKey val="0"/>
          <c:showVal val="1"/>
          <c:showCatName val="0"/>
          <c:showSerName val="0"/>
          <c:showPercent val="0"/>
          <c:showBubbleSize val="0"/>
        </c:dLbls>
        <c:gapWidth val="150"/>
        <c:overlap val="100"/>
        <c:axId val="69466752"/>
        <c:axId val="69140864"/>
      </c:barChart>
      <c:catAx>
        <c:axId val="69466752"/>
        <c:scaling>
          <c:orientation val="minMax"/>
        </c:scaling>
        <c:delete val="0"/>
        <c:axPos val="l"/>
        <c:majorTickMark val="out"/>
        <c:minorTickMark val="none"/>
        <c:tickLblPos val="nextTo"/>
        <c:txPr>
          <a:bodyPr/>
          <a:lstStyle/>
          <a:p>
            <a:pPr>
              <a:defRPr sz="1600"/>
            </a:pPr>
            <a:endParaRPr lang="en-US"/>
          </a:p>
        </c:txPr>
        <c:crossAx val="69140864"/>
        <c:crosses val="autoZero"/>
        <c:auto val="1"/>
        <c:lblAlgn val="ctr"/>
        <c:lblOffset val="100"/>
        <c:noMultiLvlLbl val="0"/>
      </c:catAx>
      <c:valAx>
        <c:axId val="69140864"/>
        <c:scaling>
          <c:orientation val="minMax"/>
        </c:scaling>
        <c:delete val="0"/>
        <c:axPos val="b"/>
        <c:majorGridlines/>
        <c:numFmt formatCode="0%" sourceLinked="1"/>
        <c:majorTickMark val="out"/>
        <c:minorTickMark val="none"/>
        <c:tickLblPos val="nextTo"/>
        <c:txPr>
          <a:bodyPr/>
          <a:lstStyle/>
          <a:p>
            <a:pPr>
              <a:defRPr sz="1200"/>
            </a:pPr>
            <a:endParaRPr lang="en-US"/>
          </a:p>
        </c:txPr>
        <c:crossAx val="69466752"/>
        <c:crosses val="autoZero"/>
        <c:crossBetween val="between"/>
      </c:valAx>
    </c:plotArea>
    <c:legend>
      <c:legendPos val="r"/>
      <c:layout>
        <c:manualLayout>
          <c:xMode val="edge"/>
          <c:yMode val="edge"/>
          <c:x val="0.68414020122484764"/>
          <c:y val="0.20698964712744286"/>
          <c:w val="0.29919313210848625"/>
          <c:h val="0.67398330417031205"/>
        </c:manualLayout>
      </c:layout>
      <c:overlay val="0"/>
      <c:txPr>
        <a:bodyPr/>
        <a:lstStyle/>
        <a:p>
          <a:pPr>
            <a:defRPr sz="140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948842758291577"/>
          <c:y val="3.2882035578886054E-2"/>
          <c:w val="0.85192698639942765"/>
          <c:h val="0.70517351997666744"/>
        </c:manualLayout>
      </c:layout>
      <c:lineChart>
        <c:grouping val="standard"/>
        <c:varyColors val="0"/>
        <c:ser>
          <c:idx val="0"/>
          <c:order val="0"/>
          <c:tx>
            <c:strRef>
              <c:f>savings!$A$17</c:f>
              <c:strCache>
                <c:ptCount val="1"/>
                <c:pt idx="0">
                  <c:v>Total investment</c:v>
                </c:pt>
              </c:strCache>
            </c:strRef>
          </c:tx>
          <c:spPr>
            <a:ln w="50800"/>
          </c:spPr>
          <c:marker>
            <c:symbol val="none"/>
          </c:marker>
          <c:cat>
            <c:strRef>
              <c:f>savings!$B$16:$T$16</c:f>
              <c:strCache>
                <c:ptCount val="19"/>
                <c:pt idx="0">
                  <c:v>1980-81</c:v>
                </c:pt>
                <c:pt idx="1">
                  <c:v>1984-85</c:v>
                </c:pt>
                <c:pt idx="2">
                  <c:v>1990-91</c:v>
                </c:pt>
                <c:pt idx="3">
                  <c:v>1994-95</c:v>
                </c:pt>
                <c:pt idx="4">
                  <c:v>1995-96</c:v>
                </c:pt>
                <c:pt idx="5">
                  <c:v>1996-97</c:v>
                </c:pt>
                <c:pt idx="6">
                  <c:v>1997-98</c:v>
                </c:pt>
                <c:pt idx="7">
                  <c:v>1998-99</c:v>
                </c:pt>
                <c:pt idx="8">
                  <c:v>1999-00</c:v>
                </c:pt>
                <c:pt idx="9">
                  <c:v>2000-01</c:v>
                </c:pt>
                <c:pt idx="10">
                  <c:v>2001-02</c:v>
                </c:pt>
                <c:pt idx="11">
                  <c:v>2002-03</c:v>
                </c:pt>
                <c:pt idx="12">
                  <c:v>2003-04</c:v>
                </c:pt>
                <c:pt idx="13">
                  <c:v>2004-05</c:v>
                </c:pt>
                <c:pt idx="14">
                  <c:v>2005-06</c:v>
                </c:pt>
                <c:pt idx="15">
                  <c:v>2006-07</c:v>
                </c:pt>
                <c:pt idx="16">
                  <c:v>2007-08</c:v>
                </c:pt>
                <c:pt idx="17">
                  <c:v>2008-09</c:v>
                </c:pt>
                <c:pt idx="18">
                  <c:v>2009-10</c:v>
                </c:pt>
              </c:strCache>
            </c:strRef>
          </c:cat>
          <c:val>
            <c:numRef>
              <c:f>savings!$B$17:$T$17</c:f>
              <c:numCache>
                <c:formatCode>General</c:formatCode>
                <c:ptCount val="19"/>
                <c:pt idx="0">
                  <c:v>18.8</c:v>
                </c:pt>
                <c:pt idx="1">
                  <c:v>18.3</c:v>
                </c:pt>
                <c:pt idx="2">
                  <c:v>19</c:v>
                </c:pt>
                <c:pt idx="3">
                  <c:v>18.399999999999999</c:v>
                </c:pt>
                <c:pt idx="4">
                  <c:v>18.8</c:v>
                </c:pt>
                <c:pt idx="5">
                  <c:v>17.7</c:v>
                </c:pt>
                <c:pt idx="6">
                  <c:v>17.3</c:v>
                </c:pt>
                <c:pt idx="7">
                  <c:v>15.6</c:v>
                </c:pt>
                <c:pt idx="8">
                  <c:v>17.399999999999999</c:v>
                </c:pt>
                <c:pt idx="9">
                  <c:v>17.2</c:v>
                </c:pt>
                <c:pt idx="10">
                  <c:v>16.8</c:v>
                </c:pt>
                <c:pt idx="11">
                  <c:v>16.899999999999999</c:v>
                </c:pt>
                <c:pt idx="12">
                  <c:v>16.600000000000001</c:v>
                </c:pt>
                <c:pt idx="13">
                  <c:v>19.100000000000001</c:v>
                </c:pt>
                <c:pt idx="14">
                  <c:v>22.1</c:v>
                </c:pt>
                <c:pt idx="15">
                  <c:v>22.5</c:v>
                </c:pt>
                <c:pt idx="16">
                  <c:v>22.1</c:v>
                </c:pt>
                <c:pt idx="17">
                  <c:v>19</c:v>
                </c:pt>
                <c:pt idx="18">
                  <c:v>16.600000000000001</c:v>
                </c:pt>
              </c:numCache>
            </c:numRef>
          </c:val>
          <c:smooth val="1"/>
        </c:ser>
        <c:ser>
          <c:idx val="1"/>
          <c:order val="1"/>
          <c:tx>
            <c:strRef>
              <c:f>savings!$A$18</c:f>
              <c:strCache>
                <c:ptCount val="1"/>
                <c:pt idx="0">
                  <c:v>National savings</c:v>
                </c:pt>
              </c:strCache>
            </c:strRef>
          </c:tx>
          <c:spPr>
            <a:ln w="50800"/>
          </c:spPr>
          <c:marker>
            <c:symbol val="none"/>
          </c:marker>
          <c:cat>
            <c:strRef>
              <c:f>savings!$B$16:$T$16</c:f>
              <c:strCache>
                <c:ptCount val="19"/>
                <c:pt idx="0">
                  <c:v>1980-81</c:v>
                </c:pt>
                <c:pt idx="1">
                  <c:v>1984-85</c:v>
                </c:pt>
                <c:pt idx="2">
                  <c:v>1990-91</c:v>
                </c:pt>
                <c:pt idx="3">
                  <c:v>1994-95</c:v>
                </c:pt>
                <c:pt idx="4">
                  <c:v>1995-96</c:v>
                </c:pt>
                <c:pt idx="5">
                  <c:v>1996-97</c:v>
                </c:pt>
                <c:pt idx="6">
                  <c:v>1997-98</c:v>
                </c:pt>
                <c:pt idx="7">
                  <c:v>1998-99</c:v>
                </c:pt>
                <c:pt idx="8">
                  <c:v>1999-00</c:v>
                </c:pt>
                <c:pt idx="9">
                  <c:v>2000-01</c:v>
                </c:pt>
                <c:pt idx="10">
                  <c:v>2001-02</c:v>
                </c:pt>
                <c:pt idx="11">
                  <c:v>2002-03</c:v>
                </c:pt>
                <c:pt idx="12">
                  <c:v>2003-04</c:v>
                </c:pt>
                <c:pt idx="13">
                  <c:v>2004-05</c:v>
                </c:pt>
                <c:pt idx="14">
                  <c:v>2005-06</c:v>
                </c:pt>
                <c:pt idx="15">
                  <c:v>2006-07</c:v>
                </c:pt>
                <c:pt idx="16">
                  <c:v>2007-08</c:v>
                </c:pt>
                <c:pt idx="17">
                  <c:v>2008-09</c:v>
                </c:pt>
                <c:pt idx="18">
                  <c:v>2009-10</c:v>
                </c:pt>
              </c:strCache>
            </c:strRef>
          </c:cat>
          <c:val>
            <c:numRef>
              <c:f>savings!$B$18:$T$18</c:f>
              <c:numCache>
                <c:formatCode>General</c:formatCode>
                <c:ptCount val="19"/>
                <c:pt idx="0">
                  <c:v>15.1</c:v>
                </c:pt>
                <c:pt idx="1">
                  <c:v>12.9</c:v>
                </c:pt>
                <c:pt idx="2">
                  <c:v>14.2</c:v>
                </c:pt>
                <c:pt idx="3">
                  <c:v>14.3</c:v>
                </c:pt>
                <c:pt idx="4">
                  <c:v>11.6</c:v>
                </c:pt>
                <c:pt idx="5">
                  <c:v>11.6</c:v>
                </c:pt>
                <c:pt idx="6">
                  <c:v>14.3</c:v>
                </c:pt>
                <c:pt idx="7">
                  <c:v>11.7</c:v>
                </c:pt>
                <c:pt idx="8">
                  <c:v>15.8</c:v>
                </c:pt>
                <c:pt idx="9">
                  <c:v>16.5</c:v>
                </c:pt>
                <c:pt idx="10">
                  <c:v>18.600000000000001</c:v>
                </c:pt>
                <c:pt idx="11">
                  <c:v>20.8</c:v>
                </c:pt>
                <c:pt idx="12">
                  <c:v>17.899999999999999</c:v>
                </c:pt>
                <c:pt idx="13">
                  <c:v>17.5</c:v>
                </c:pt>
                <c:pt idx="14">
                  <c:v>18.2</c:v>
                </c:pt>
                <c:pt idx="15">
                  <c:v>17.399999999999999</c:v>
                </c:pt>
                <c:pt idx="16">
                  <c:v>13.6</c:v>
                </c:pt>
                <c:pt idx="17">
                  <c:v>13.3</c:v>
                </c:pt>
                <c:pt idx="18">
                  <c:v>13.8</c:v>
                </c:pt>
              </c:numCache>
            </c:numRef>
          </c:val>
          <c:smooth val="1"/>
        </c:ser>
        <c:dLbls>
          <c:showLegendKey val="0"/>
          <c:showVal val="0"/>
          <c:showCatName val="0"/>
          <c:showSerName val="0"/>
          <c:showPercent val="0"/>
          <c:showBubbleSize val="0"/>
        </c:dLbls>
        <c:marker val="1"/>
        <c:smooth val="0"/>
        <c:axId val="28756608"/>
        <c:axId val="28762496"/>
      </c:lineChart>
      <c:catAx>
        <c:axId val="28756608"/>
        <c:scaling>
          <c:orientation val="minMax"/>
        </c:scaling>
        <c:delete val="0"/>
        <c:axPos val="b"/>
        <c:majorTickMark val="out"/>
        <c:minorTickMark val="none"/>
        <c:tickLblPos val="nextTo"/>
        <c:txPr>
          <a:bodyPr rot="5400000" vert="horz"/>
          <a:lstStyle/>
          <a:p>
            <a:pPr>
              <a:defRPr sz="1600"/>
            </a:pPr>
            <a:endParaRPr lang="en-US"/>
          </a:p>
        </c:txPr>
        <c:crossAx val="28762496"/>
        <c:crosses val="autoZero"/>
        <c:auto val="1"/>
        <c:lblAlgn val="ctr"/>
        <c:lblOffset val="100"/>
        <c:noMultiLvlLbl val="0"/>
      </c:catAx>
      <c:valAx>
        <c:axId val="28762496"/>
        <c:scaling>
          <c:orientation val="minMax"/>
          <c:min val="5"/>
        </c:scaling>
        <c:delete val="0"/>
        <c:axPos val="l"/>
        <c:title>
          <c:tx>
            <c:rich>
              <a:bodyPr rot="-5400000" vert="horz"/>
              <a:lstStyle/>
              <a:p>
                <a:pPr>
                  <a:defRPr sz="1600"/>
                </a:pPr>
                <a:r>
                  <a:rPr lang="en-US" sz="1600"/>
                  <a:t>as % of GDP</a:t>
                </a:r>
              </a:p>
            </c:rich>
          </c:tx>
          <c:layout>
            <c:manualLayout>
              <c:xMode val="edge"/>
              <c:yMode val="edge"/>
              <c:x val="3.2863278453829727E-3"/>
              <c:y val="0.27608769492048824"/>
            </c:manualLayout>
          </c:layout>
          <c:overlay val="0"/>
        </c:title>
        <c:numFmt formatCode="General" sourceLinked="1"/>
        <c:majorTickMark val="out"/>
        <c:minorTickMark val="none"/>
        <c:tickLblPos val="nextTo"/>
        <c:txPr>
          <a:bodyPr/>
          <a:lstStyle/>
          <a:p>
            <a:pPr>
              <a:defRPr sz="1600" b="0"/>
            </a:pPr>
            <a:endParaRPr lang="en-US"/>
          </a:p>
        </c:txPr>
        <c:crossAx val="28756608"/>
        <c:crosses val="autoZero"/>
        <c:crossBetween val="between"/>
      </c:valAx>
    </c:plotArea>
    <c:legend>
      <c:legendPos val="r"/>
      <c:layout>
        <c:manualLayout>
          <c:xMode val="edge"/>
          <c:yMode val="edge"/>
          <c:x val="0.11745822397200352"/>
          <c:y val="0.54128280839894949"/>
          <c:w val="0.27420844269466332"/>
          <c:h val="0.16743438320210069"/>
        </c:manualLayout>
      </c:layout>
      <c:overlay val="0"/>
      <c:txPr>
        <a:bodyPr/>
        <a:lstStyle/>
        <a:p>
          <a:pPr>
            <a:defRPr sz="1600" b="0"/>
          </a:pPr>
          <a:endParaRPr lang="en-US"/>
        </a:p>
      </c:txPr>
    </c:legend>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Sheet1!$M$9</c:f>
              <c:strCache>
                <c:ptCount val="1"/>
                <c:pt idx="0">
                  <c:v>Production 2008-09</c:v>
                </c:pt>
              </c:strCache>
            </c:strRef>
          </c:tx>
          <c:invertIfNegative val="0"/>
          <c:dLbls>
            <c:txPr>
              <a:bodyPr/>
              <a:lstStyle/>
              <a:p>
                <a:pPr>
                  <a:defRPr lang="en-GB" sz="1100"/>
                </a:pPr>
                <a:endParaRPr lang="en-US"/>
              </a:p>
            </c:txPr>
            <c:showLegendKey val="0"/>
            <c:showVal val="1"/>
            <c:showCatName val="0"/>
            <c:showSerName val="0"/>
            <c:showPercent val="0"/>
            <c:showBubbleSize val="0"/>
            <c:showLeaderLines val="0"/>
          </c:dLbls>
          <c:cat>
            <c:strRef>
              <c:f>Sheet1!$N$1:$R$1</c:f>
              <c:strCache>
                <c:ptCount val="5"/>
                <c:pt idx="0">
                  <c:v>Cotton</c:v>
                </c:pt>
                <c:pt idx="1">
                  <c:v>Sugar Cane</c:v>
                </c:pt>
                <c:pt idx="2">
                  <c:v>Rice</c:v>
                </c:pt>
                <c:pt idx="3">
                  <c:v>Maize</c:v>
                </c:pt>
                <c:pt idx="4">
                  <c:v>Wheat</c:v>
                </c:pt>
              </c:strCache>
            </c:strRef>
          </c:cat>
          <c:val>
            <c:numRef>
              <c:f>Sheet1!$N$9:$R$9</c:f>
              <c:numCache>
                <c:formatCode>0</c:formatCode>
                <c:ptCount val="5"/>
                <c:pt idx="0">
                  <c:v>87.506191000000001</c:v>
                </c:pt>
                <c:pt idx="1">
                  <c:v>40.849572000000002</c:v>
                </c:pt>
                <c:pt idx="2">
                  <c:v>68.883591999999979</c:v>
                </c:pt>
                <c:pt idx="3">
                  <c:v>20.3446888</c:v>
                </c:pt>
                <c:pt idx="4">
                  <c:v>161.91648979999999</c:v>
                </c:pt>
              </c:numCache>
            </c:numRef>
          </c:val>
        </c:ser>
        <c:ser>
          <c:idx val="1"/>
          <c:order val="1"/>
          <c:tx>
            <c:strRef>
              <c:f>Sheet1!$M$10</c:f>
              <c:strCache>
                <c:ptCount val="1"/>
                <c:pt idx="0">
                  <c:v>Achievable (Progressive Farmers)</c:v>
                </c:pt>
              </c:strCache>
            </c:strRef>
          </c:tx>
          <c:invertIfNegative val="0"/>
          <c:dLbls>
            <c:dLbl>
              <c:idx val="2"/>
              <c:layout>
                <c:manualLayout>
                  <c:x val="2.4112727570986354E-3"/>
                  <c:y val="1.3997562881020279E-2"/>
                </c:manualLayout>
              </c:layout>
              <c:showLegendKey val="0"/>
              <c:showVal val="1"/>
              <c:showCatName val="0"/>
              <c:showSerName val="0"/>
              <c:showPercent val="0"/>
              <c:showBubbleSize val="0"/>
            </c:dLbl>
            <c:txPr>
              <a:bodyPr/>
              <a:lstStyle/>
              <a:p>
                <a:pPr>
                  <a:defRPr lang="en-GB" sz="1100"/>
                </a:pPr>
                <a:endParaRPr lang="en-US"/>
              </a:p>
            </c:txPr>
            <c:showLegendKey val="0"/>
            <c:showVal val="1"/>
            <c:showCatName val="0"/>
            <c:showSerName val="0"/>
            <c:showPercent val="0"/>
            <c:showBubbleSize val="0"/>
            <c:showLeaderLines val="0"/>
          </c:dLbls>
          <c:cat>
            <c:strRef>
              <c:f>Sheet1!$N$1:$R$1</c:f>
              <c:strCache>
                <c:ptCount val="5"/>
                <c:pt idx="0">
                  <c:v>Cotton</c:v>
                </c:pt>
                <c:pt idx="1">
                  <c:v>Sugar Cane</c:v>
                </c:pt>
                <c:pt idx="2">
                  <c:v>Rice</c:v>
                </c:pt>
                <c:pt idx="3">
                  <c:v>Maize</c:v>
                </c:pt>
                <c:pt idx="4">
                  <c:v>Wheat</c:v>
                </c:pt>
              </c:strCache>
            </c:strRef>
          </c:cat>
          <c:val>
            <c:numRef>
              <c:f>Sheet1!$N$10:$R$10</c:f>
              <c:numCache>
                <c:formatCode>0</c:formatCode>
                <c:ptCount val="5"/>
                <c:pt idx="0">
                  <c:v>230.69679375319402</c:v>
                </c:pt>
                <c:pt idx="1">
                  <c:v>106.20888720000001</c:v>
                </c:pt>
                <c:pt idx="2">
                  <c:v>133.71521965700805</c:v>
                </c:pt>
                <c:pt idx="3">
                  <c:v>84.769517792291651</c:v>
                </c:pt>
                <c:pt idx="4">
                  <c:v>431.77730613333432</c:v>
                </c:pt>
              </c:numCache>
            </c:numRef>
          </c:val>
        </c:ser>
        <c:ser>
          <c:idx val="2"/>
          <c:order val="2"/>
          <c:tx>
            <c:strRef>
              <c:f>Sheet1!$M$11</c:f>
              <c:strCache>
                <c:ptCount val="1"/>
                <c:pt idx="0">
                  <c:v>Potential (World Standard)</c:v>
                </c:pt>
              </c:strCache>
            </c:strRef>
          </c:tx>
          <c:invertIfNegative val="0"/>
          <c:dLbls>
            <c:dLbl>
              <c:idx val="2"/>
              <c:layout>
                <c:manualLayout>
                  <c:x val="4.8225455141972665E-3"/>
                  <c:y val="0"/>
                </c:manualLayout>
              </c:layout>
              <c:showLegendKey val="0"/>
              <c:showVal val="1"/>
              <c:showCatName val="0"/>
              <c:showSerName val="0"/>
              <c:showPercent val="0"/>
              <c:showBubbleSize val="0"/>
            </c:dLbl>
            <c:txPr>
              <a:bodyPr/>
              <a:lstStyle/>
              <a:p>
                <a:pPr>
                  <a:defRPr lang="en-GB" sz="1100"/>
                </a:pPr>
                <a:endParaRPr lang="en-US"/>
              </a:p>
            </c:txPr>
            <c:showLegendKey val="0"/>
            <c:showVal val="1"/>
            <c:showCatName val="0"/>
            <c:showSerName val="0"/>
            <c:showPercent val="0"/>
            <c:showBubbleSize val="0"/>
            <c:showLeaderLines val="0"/>
          </c:dLbls>
          <c:cat>
            <c:strRef>
              <c:f>Sheet1!$N$1:$R$1</c:f>
              <c:strCache>
                <c:ptCount val="5"/>
                <c:pt idx="0">
                  <c:v>Cotton</c:v>
                </c:pt>
                <c:pt idx="1">
                  <c:v>Sugar Cane</c:v>
                </c:pt>
                <c:pt idx="2">
                  <c:v>Rice</c:v>
                </c:pt>
                <c:pt idx="3">
                  <c:v>Maize</c:v>
                </c:pt>
                <c:pt idx="4">
                  <c:v>Wheat</c:v>
                </c:pt>
              </c:strCache>
            </c:strRef>
          </c:cat>
          <c:val>
            <c:numRef>
              <c:f>Sheet1!$N$11:$R$11</c:f>
              <c:numCache>
                <c:formatCode>0</c:formatCode>
                <c:ptCount val="5"/>
                <c:pt idx="0">
                  <c:v>258.53529770107019</c:v>
                </c:pt>
                <c:pt idx="1">
                  <c:v>122.548716</c:v>
                </c:pt>
                <c:pt idx="2">
                  <c:v>145.87111268598557</c:v>
                </c:pt>
                <c:pt idx="3">
                  <c:v>101.723444</c:v>
                </c:pt>
                <c:pt idx="4">
                  <c:v>479.74657369776571</c:v>
                </c:pt>
              </c:numCache>
            </c:numRef>
          </c:val>
        </c:ser>
        <c:dLbls>
          <c:showLegendKey val="0"/>
          <c:showVal val="0"/>
          <c:showCatName val="0"/>
          <c:showSerName val="0"/>
          <c:showPercent val="0"/>
          <c:showBubbleSize val="0"/>
        </c:dLbls>
        <c:gapWidth val="150"/>
        <c:axId val="69197824"/>
        <c:axId val="69199360"/>
      </c:barChart>
      <c:catAx>
        <c:axId val="69197824"/>
        <c:scaling>
          <c:orientation val="minMax"/>
        </c:scaling>
        <c:delete val="0"/>
        <c:axPos val="b"/>
        <c:majorTickMark val="out"/>
        <c:minorTickMark val="none"/>
        <c:tickLblPos val="nextTo"/>
        <c:txPr>
          <a:bodyPr/>
          <a:lstStyle/>
          <a:p>
            <a:pPr>
              <a:defRPr lang="en-GB" sz="1400" b="0"/>
            </a:pPr>
            <a:endParaRPr lang="en-US"/>
          </a:p>
        </c:txPr>
        <c:crossAx val="69199360"/>
        <c:crosses val="autoZero"/>
        <c:auto val="1"/>
        <c:lblAlgn val="ctr"/>
        <c:lblOffset val="100"/>
        <c:noMultiLvlLbl val="0"/>
      </c:catAx>
      <c:valAx>
        <c:axId val="69199360"/>
        <c:scaling>
          <c:orientation val="minMax"/>
          <c:max val="500"/>
        </c:scaling>
        <c:delete val="0"/>
        <c:axPos val="l"/>
        <c:majorGridlines>
          <c:spPr>
            <a:ln>
              <a:solidFill>
                <a:schemeClr val="bg1">
                  <a:lumMod val="85000"/>
                </a:schemeClr>
              </a:solidFill>
            </a:ln>
          </c:spPr>
        </c:majorGridlines>
        <c:title>
          <c:tx>
            <c:rich>
              <a:bodyPr rot="-5400000" vert="horz"/>
              <a:lstStyle/>
              <a:p>
                <a:pPr>
                  <a:defRPr lang="en-GB" sz="1200"/>
                </a:pPr>
                <a:r>
                  <a:rPr lang="en-GB" sz="1200"/>
                  <a:t>Billion Rs.</a:t>
                </a:r>
              </a:p>
            </c:rich>
          </c:tx>
          <c:layout/>
          <c:overlay val="0"/>
        </c:title>
        <c:numFmt formatCode="0" sourceLinked="1"/>
        <c:majorTickMark val="out"/>
        <c:minorTickMark val="none"/>
        <c:tickLblPos val="nextTo"/>
        <c:txPr>
          <a:bodyPr/>
          <a:lstStyle/>
          <a:p>
            <a:pPr>
              <a:defRPr lang="en-GB"/>
            </a:pPr>
            <a:endParaRPr lang="en-US"/>
          </a:p>
        </c:txPr>
        <c:crossAx val="69197824"/>
        <c:crosses val="autoZero"/>
        <c:crossBetween val="between"/>
        <c:majorUnit val="100"/>
      </c:valAx>
    </c:plotArea>
    <c:legend>
      <c:legendPos val="b"/>
      <c:layout/>
      <c:overlay val="0"/>
      <c:txPr>
        <a:bodyPr/>
        <a:lstStyle/>
        <a:p>
          <a:pPr>
            <a:defRPr lang="en-GB" sz="120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manualLayout>
          <c:layoutTarget val="inner"/>
          <c:xMode val="edge"/>
          <c:yMode val="edge"/>
          <c:x val="0.17726618547681636"/>
          <c:y val="5.1400554097404488E-2"/>
          <c:w val="0.76976159230096264"/>
          <c:h val="0.72127296587926193"/>
        </c:manualLayout>
      </c:layout>
      <c:lineChart>
        <c:grouping val="standard"/>
        <c:varyColors val="0"/>
        <c:ser>
          <c:idx val="0"/>
          <c:order val="0"/>
          <c:tx>
            <c:strRef>
              <c:f>fiscal!$A$37</c:f>
              <c:strCache>
                <c:ptCount val="1"/>
                <c:pt idx="0">
                  <c:v>Total Revenue</c:v>
                </c:pt>
              </c:strCache>
            </c:strRef>
          </c:tx>
          <c:marker>
            <c:symbol val="none"/>
          </c:marker>
          <c:cat>
            <c:strRef>
              <c:f>fiscal!$B$36:$L$36</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fiscal!$B$37:$L$37</c:f>
              <c:numCache>
                <c:formatCode>#,##0</c:formatCode>
                <c:ptCount val="11"/>
                <c:pt idx="0">
                  <c:v>553000</c:v>
                </c:pt>
                <c:pt idx="1">
                  <c:v>624100</c:v>
                </c:pt>
                <c:pt idx="2">
                  <c:v>720800</c:v>
                </c:pt>
                <c:pt idx="3">
                  <c:v>794000</c:v>
                </c:pt>
                <c:pt idx="4">
                  <c:v>900014</c:v>
                </c:pt>
                <c:pt idx="5">
                  <c:v>1076600</c:v>
                </c:pt>
                <c:pt idx="6">
                  <c:v>1297957</c:v>
                </c:pt>
                <c:pt idx="7">
                  <c:v>1499380</c:v>
                </c:pt>
                <c:pt idx="8">
                  <c:v>1850901</c:v>
                </c:pt>
                <c:pt idx="9">
                  <c:v>2078165</c:v>
                </c:pt>
                <c:pt idx="10">
                  <c:v>2574365</c:v>
                </c:pt>
              </c:numCache>
            </c:numRef>
          </c:val>
          <c:smooth val="0"/>
        </c:ser>
        <c:ser>
          <c:idx val="1"/>
          <c:order val="1"/>
          <c:tx>
            <c:strRef>
              <c:f>fiscal!$A$38</c:f>
              <c:strCache>
                <c:ptCount val="1"/>
                <c:pt idx="0">
                  <c:v>Total Expenditures</c:v>
                </c:pt>
              </c:strCache>
            </c:strRef>
          </c:tx>
          <c:marker>
            <c:symbol val="none"/>
          </c:marker>
          <c:cat>
            <c:strRef>
              <c:f>fiscal!$B$36:$L$36</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fiscal!$B$38:$L$38</c:f>
              <c:numCache>
                <c:formatCode>#,##0</c:formatCode>
                <c:ptCount val="11"/>
                <c:pt idx="0">
                  <c:v>717900</c:v>
                </c:pt>
                <c:pt idx="1">
                  <c:v>826250</c:v>
                </c:pt>
                <c:pt idx="2">
                  <c:v>898200</c:v>
                </c:pt>
                <c:pt idx="3">
                  <c:v>956000</c:v>
                </c:pt>
                <c:pt idx="4">
                  <c:v>1116981</c:v>
                </c:pt>
                <c:pt idx="5">
                  <c:v>1401900</c:v>
                </c:pt>
                <c:pt idx="6">
                  <c:v>1799968</c:v>
                </c:pt>
                <c:pt idx="7">
                  <c:v>2276549</c:v>
                </c:pt>
                <c:pt idx="8">
                  <c:v>2531308</c:v>
                </c:pt>
                <c:pt idx="9">
                  <c:v>3007226</c:v>
                </c:pt>
                <c:pt idx="10">
                  <c:v>3257000</c:v>
                </c:pt>
              </c:numCache>
            </c:numRef>
          </c:val>
          <c:smooth val="0"/>
        </c:ser>
        <c:ser>
          <c:idx val="2"/>
          <c:order val="2"/>
          <c:tx>
            <c:strRef>
              <c:f>fiscal!$A$39</c:f>
              <c:strCache>
                <c:ptCount val="1"/>
                <c:pt idx="0">
                  <c:v>Overall Deficit</c:v>
                </c:pt>
              </c:strCache>
            </c:strRef>
          </c:tx>
          <c:marker>
            <c:symbol val="none"/>
          </c:marker>
          <c:cat>
            <c:strRef>
              <c:f>fiscal!$B$36:$L$36</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fiscal!$B$39:$L$39</c:f>
              <c:numCache>
                <c:formatCode>#,##0</c:formatCode>
                <c:ptCount val="11"/>
                <c:pt idx="0">
                  <c:v>-179700</c:v>
                </c:pt>
                <c:pt idx="1">
                  <c:v>-190450</c:v>
                </c:pt>
                <c:pt idx="2">
                  <c:v>-180600</c:v>
                </c:pt>
                <c:pt idx="3">
                  <c:v>-130000</c:v>
                </c:pt>
                <c:pt idx="4">
                  <c:v>-216967</c:v>
                </c:pt>
                <c:pt idx="5">
                  <c:v>-325300</c:v>
                </c:pt>
                <c:pt idx="6">
                  <c:v>-377501</c:v>
                </c:pt>
                <c:pt idx="7">
                  <c:v>-777169</c:v>
                </c:pt>
                <c:pt idx="8">
                  <c:v>-680407</c:v>
                </c:pt>
                <c:pt idx="9">
                  <c:v>-929061</c:v>
                </c:pt>
                <c:pt idx="10">
                  <c:v>-683000</c:v>
                </c:pt>
              </c:numCache>
            </c:numRef>
          </c:val>
          <c:smooth val="0"/>
        </c:ser>
        <c:dLbls>
          <c:showLegendKey val="0"/>
          <c:showVal val="0"/>
          <c:showCatName val="0"/>
          <c:showSerName val="0"/>
          <c:showPercent val="0"/>
          <c:showBubbleSize val="0"/>
        </c:dLbls>
        <c:marker val="1"/>
        <c:smooth val="0"/>
        <c:axId val="66141184"/>
        <c:axId val="66163456"/>
      </c:lineChart>
      <c:catAx>
        <c:axId val="66141184"/>
        <c:scaling>
          <c:orientation val="minMax"/>
        </c:scaling>
        <c:delete val="0"/>
        <c:axPos val="b"/>
        <c:majorTickMark val="out"/>
        <c:minorTickMark val="none"/>
        <c:tickLblPos val="nextTo"/>
        <c:txPr>
          <a:bodyPr rot="-5400000" vert="horz"/>
          <a:lstStyle/>
          <a:p>
            <a:pPr>
              <a:defRPr sz="1600"/>
            </a:pPr>
            <a:endParaRPr lang="en-US"/>
          </a:p>
        </c:txPr>
        <c:crossAx val="66163456"/>
        <c:crosses val="autoZero"/>
        <c:auto val="1"/>
        <c:lblAlgn val="ctr"/>
        <c:lblOffset val="100"/>
        <c:noMultiLvlLbl val="0"/>
      </c:catAx>
      <c:valAx>
        <c:axId val="66163456"/>
        <c:scaling>
          <c:orientation val="minMax"/>
        </c:scaling>
        <c:delete val="0"/>
        <c:axPos val="l"/>
        <c:title>
          <c:tx>
            <c:rich>
              <a:bodyPr rot="-5400000" vert="horz"/>
              <a:lstStyle/>
              <a:p>
                <a:pPr>
                  <a:defRPr/>
                </a:pPr>
                <a:r>
                  <a:rPr lang="en-CA" sz="1600" dirty="0" smtClean="0"/>
                  <a:t>Rs million</a:t>
                </a:r>
              </a:p>
            </c:rich>
          </c:tx>
          <c:layout/>
          <c:overlay val="0"/>
        </c:title>
        <c:numFmt formatCode="#,##0" sourceLinked="1"/>
        <c:majorTickMark val="out"/>
        <c:minorTickMark val="none"/>
        <c:tickLblPos val="nextTo"/>
        <c:txPr>
          <a:bodyPr/>
          <a:lstStyle/>
          <a:p>
            <a:pPr>
              <a:defRPr sz="1600"/>
            </a:pPr>
            <a:endParaRPr lang="en-US"/>
          </a:p>
        </c:txPr>
        <c:crossAx val="66141184"/>
        <c:crosses val="autoZero"/>
        <c:crossBetween val="between"/>
      </c:valAx>
    </c:plotArea>
    <c:legend>
      <c:legendPos val="r"/>
      <c:layout>
        <c:manualLayout>
          <c:xMode val="edge"/>
          <c:yMode val="edge"/>
          <c:x val="6.3694444444444484E-2"/>
          <c:y val="0.84609454504107562"/>
          <c:w val="0.86686111111111164"/>
          <c:h val="0.11134332035210401"/>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684162880127823"/>
          <c:y val="4.2141294838145445E-2"/>
          <c:w val="0.78426951915419063"/>
          <c:h val="0.69972987751531535"/>
        </c:manualLayout>
      </c:layout>
      <c:lineChart>
        <c:grouping val="standard"/>
        <c:varyColors val="0"/>
        <c:ser>
          <c:idx val="0"/>
          <c:order val="0"/>
          <c:tx>
            <c:strRef>
              <c:f>fiscal!$A$33</c:f>
              <c:strCache>
                <c:ptCount val="1"/>
                <c:pt idx="0">
                  <c:v>Current expenditure</c:v>
                </c:pt>
              </c:strCache>
            </c:strRef>
          </c:tx>
          <c:spPr>
            <a:ln w="50800"/>
          </c:spPr>
          <c:marker>
            <c:symbol val="none"/>
          </c:marker>
          <c:cat>
            <c:strRef>
              <c:f>fiscal!$B$32:$L$32</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fiscal!$B$33:$L$33</c:f>
              <c:numCache>
                <c:formatCode>#,##0</c:formatCode>
                <c:ptCount val="11"/>
                <c:pt idx="0">
                  <c:v>645700</c:v>
                </c:pt>
                <c:pt idx="1">
                  <c:v>700200</c:v>
                </c:pt>
                <c:pt idx="2">
                  <c:v>791700</c:v>
                </c:pt>
                <c:pt idx="3">
                  <c:v>775000</c:v>
                </c:pt>
                <c:pt idx="4">
                  <c:v>864500</c:v>
                </c:pt>
                <c:pt idx="5">
                  <c:v>1034700</c:v>
                </c:pt>
                <c:pt idx="6">
                  <c:v>1375345</c:v>
                </c:pt>
                <c:pt idx="7">
                  <c:v>1853147</c:v>
                </c:pt>
                <c:pt idx="8">
                  <c:v>2041573</c:v>
                </c:pt>
                <c:pt idx="9">
                  <c:v>2481000</c:v>
                </c:pt>
                <c:pt idx="10">
                  <c:v>2641000</c:v>
                </c:pt>
              </c:numCache>
            </c:numRef>
          </c:val>
          <c:smooth val="0"/>
        </c:ser>
        <c:ser>
          <c:idx val="1"/>
          <c:order val="1"/>
          <c:tx>
            <c:strRef>
              <c:f>fiscal!$A$34</c:f>
              <c:strCache>
                <c:ptCount val="1"/>
                <c:pt idx="0">
                  <c:v>Development expenditure</c:v>
                </c:pt>
              </c:strCache>
            </c:strRef>
          </c:tx>
          <c:spPr>
            <a:ln w="50800"/>
          </c:spPr>
          <c:marker>
            <c:symbol val="none"/>
          </c:marker>
          <c:cat>
            <c:strRef>
              <c:f>fiscal!$B$32:$L$32</c:f>
              <c:strCache>
                <c:ptCount val="11"/>
                <c:pt idx="0">
                  <c:v>2000-01</c:v>
                </c:pt>
                <c:pt idx="1">
                  <c:v>2001-02</c:v>
                </c:pt>
                <c:pt idx="2">
                  <c:v>2002-03</c:v>
                </c:pt>
                <c:pt idx="3">
                  <c:v>2003-04</c:v>
                </c:pt>
                <c:pt idx="4">
                  <c:v>2004-05</c:v>
                </c:pt>
                <c:pt idx="5">
                  <c:v>2005-06</c:v>
                </c:pt>
                <c:pt idx="6">
                  <c:v>2006-07</c:v>
                </c:pt>
                <c:pt idx="7">
                  <c:v>2007-08</c:v>
                </c:pt>
                <c:pt idx="8">
                  <c:v>2008-09</c:v>
                </c:pt>
                <c:pt idx="9">
                  <c:v>2009-10</c:v>
                </c:pt>
                <c:pt idx="10">
                  <c:v>2010-11</c:v>
                </c:pt>
              </c:strCache>
            </c:strRef>
          </c:cat>
          <c:val>
            <c:numRef>
              <c:f>fiscal!$B$34:$L$34</c:f>
              <c:numCache>
                <c:formatCode>#,##0</c:formatCode>
                <c:ptCount val="11"/>
                <c:pt idx="0">
                  <c:v>89800</c:v>
                </c:pt>
                <c:pt idx="1">
                  <c:v>126250</c:v>
                </c:pt>
                <c:pt idx="2">
                  <c:v>129200</c:v>
                </c:pt>
                <c:pt idx="3">
                  <c:v>161000</c:v>
                </c:pt>
                <c:pt idx="4">
                  <c:v>227718</c:v>
                </c:pt>
                <c:pt idx="5">
                  <c:v>365100</c:v>
                </c:pt>
                <c:pt idx="6">
                  <c:v>433658</c:v>
                </c:pt>
                <c:pt idx="7">
                  <c:v>451896</c:v>
                </c:pt>
                <c:pt idx="8">
                  <c:v>480282</c:v>
                </c:pt>
                <c:pt idx="9">
                  <c:v>517919</c:v>
                </c:pt>
                <c:pt idx="10">
                  <c:v>610000</c:v>
                </c:pt>
              </c:numCache>
            </c:numRef>
          </c:val>
          <c:smooth val="0"/>
        </c:ser>
        <c:dLbls>
          <c:showLegendKey val="0"/>
          <c:showVal val="0"/>
          <c:showCatName val="0"/>
          <c:showSerName val="0"/>
          <c:showPercent val="0"/>
          <c:showBubbleSize val="0"/>
        </c:dLbls>
        <c:marker val="1"/>
        <c:smooth val="0"/>
        <c:axId val="66185856"/>
        <c:axId val="66191744"/>
      </c:lineChart>
      <c:catAx>
        <c:axId val="66185856"/>
        <c:scaling>
          <c:orientation val="minMax"/>
        </c:scaling>
        <c:delete val="0"/>
        <c:axPos val="b"/>
        <c:majorTickMark val="out"/>
        <c:minorTickMark val="none"/>
        <c:tickLblPos val="nextTo"/>
        <c:txPr>
          <a:bodyPr rot="5400000" vert="horz"/>
          <a:lstStyle/>
          <a:p>
            <a:pPr>
              <a:defRPr sz="1600"/>
            </a:pPr>
            <a:endParaRPr lang="en-US"/>
          </a:p>
        </c:txPr>
        <c:crossAx val="66191744"/>
        <c:crosses val="autoZero"/>
        <c:auto val="1"/>
        <c:lblAlgn val="ctr"/>
        <c:lblOffset val="100"/>
        <c:noMultiLvlLbl val="0"/>
      </c:catAx>
      <c:valAx>
        <c:axId val="66191744"/>
        <c:scaling>
          <c:orientation val="minMax"/>
        </c:scaling>
        <c:delete val="0"/>
        <c:axPos val="l"/>
        <c:title>
          <c:tx>
            <c:rich>
              <a:bodyPr rot="-5400000" vert="horz"/>
              <a:lstStyle/>
              <a:p>
                <a:pPr>
                  <a:defRPr sz="1600"/>
                </a:pPr>
                <a:r>
                  <a:rPr lang="en-US" sz="1600"/>
                  <a:t>Rs in million</a:t>
                </a:r>
              </a:p>
            </c:rich>
          </c:tx>
          <c:layout>
            <c:manualLayout>
              <c:xMode val="edge"/>
              <c:yMode val="edge"/>
              <c:x val="2.1806807954491012E-2"/>
              <c:y val="0.27604269192913417"/>
            </c:manualLayout>
          </c:layout>
          <c:overlay val="0"/>
        </c:title>
        <c:numFmt formatCode="#,##0" sourceLinked="1"/>
        <c:majorTickMark val="out"/>
        <c:minorTickMark val="none"/>
        <c:tickLblPos val="nextTo"/>
        <c:txPr>
          <a:bodyPr/>
          <a:lstStyle/>
          <a:p>
            <a:pPr>
              <a:defRPr sz="1600"/>
            </a:pPr>
            <a:endParaRPr lang="en-US"/>
          </a:p>
        </c:txPr>
        <c:crossAx val="66185856"/>
        <c:crosses val="autoZero"/>
        <c:crossBetween val="between"/>
      </c:valAx>
    </c:plotArea>
    <c:legend>
      <c:legendPos val="r"/>
      <c:layout>
        <c:manualLayout>
          <c:xMode val="edge"/>
          <c:yMode val="edge"/>
          <c:x val="0.24222222222222281"/>
          <c:y val="8.2565616797900254E-2"/>
          <c:w val="0.40777777777777913"/>
          <c:h val="0.15431321084864391"/>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Sheet2!$B$8</c:f>
              <c:strCache>
                <c:ptCount val="1"/>
                <c:pt idx="0">
                  <c:v>Health</c:v>
                </c:pt>
              </c:strCache>
            </c:strRef>
          </c:tx>
          <c:spPr>
            <a:ln w="50800"/>
          </c:spPr>
          <c:marker>
            <c:symbol val="none"/>
          </c:marker>
          <c:cat>
            <c:strRef>
              <c:f>Sheet2!$A$9:$A$20</c:f>
              <c:strCache>
                <c:ptCount val="12"/>
                <c:pt idx="0">
                  <c:v>1999-00</c:v>
                </c:pt>
                <c:pt idx="1">
                  <c:v>2000-01</c:v>
                </c:pt>
                <c:pt idx="2">
                  <c:v>2001-02</c:v>
                </c:pt>
                <c:pt idx="3">
                  <c:v>2002-03</c:v>
                </c:pt>
                <c:pt idx="4">
                  <c:v>2003-04</c:v>
                </c:pt>
                <c:pt idx="5">
                  <c:v>2004-05</c:v>
                </c:pt>
                <c:pt idx="6">
                  <c:v>2005-06</c:v>
                </c:pt>
                <c:pt idx="7">
                  <c:v>2006-07</c:v>
                </c:pt>
                <c:pt idx="8">
                  <c:v>2007-08</c:v>
                </c:pt>
                <c:pt idx="9">
                  <c:v>2008-09</c:v>
                </c:pt>
                <c:pt idx="10">
                  <c:v>2009-10</c:v>
                </c:pt>
                <c:pt idx="11">
                  <c:v>2010-11</c:v>
                </c:pt>
              </c:strCache>
            </c:strRef>
          </c:cat>
          <c:val>
            <c:numRef>
              <c:f>Sheet2!$B$9:$B$20</c:f>
              <c:numCache>
                <c:formatCode>0.0</c:formatCode>
                <c:ptCount val="12"/>
                <c:pt idx="0">
                  <c:v>2.1</c:v>
                </c:pt>
                <c:pt idx="1">
                  <c:v>1.6</c:v>
                </c:pt>
                <c:pt idx="2">
                  <c:v>1.9000000000000001</c:v>
                </c:pt>
                <c:pt idx="3">
                  <c:v>1.7</c:v>
                </c:pt>
                <c:pt idx="4">
                  <c:v>2.1</c:v>
                </c:pt>
                <c:pt idx="5">
                  <c:v>2.1</c:v>
                </c:pt>
                <c:pt idx="6">
                  <c:v>2.2000000000000002</c:v>
                </c:pt>
                <c:pt idx="7">
                  <c:v>2.4</c:v>
                </c:pt>
                <c:pt idx="8">
                  <c:v>2.4</c:v>
                </c:pt>
                <c:pt idx="9">
                  <c:v>2.1</c:v>
                </c:pt>
                <c:pt idx="10">
                  <c:v>2</c:v>
                </c:pt>
                <c:pt idx="11">
                  <c:v>1.8</c:v>
                </c:pt>
              </c:numCache>
            </c:numRef>
          </c:val>
          <c:smooth val="1"/>
        </c:ser>
        <c:ser>
          <c:idx val="1"/>
          <c:order val="1"/>
          <c:tx>
            <c:strRef>
              <c:f>Sheet2!$C$8</c:f>
              <c:strCache>
                <c:ptCount val="1"/>
                <c:pt idx="0">
                  <c:v>Education</c:v>
                </c:pt>
              </c:strCache>
            </c:strRef>
          </c:tx>
          <c:spPr>
            <a:ln w="50800"/>
          </c:spPr>
          <c:marker>
            <c:symbol val="none"/>
          </c:marker>
          <c:cat>
            <c:strRef>
              <c:f>Sheet2!$A$9:$A$20</c:f>
              <c:strCache>
                <c:ptCount val="12"/>
                <c:pt idx="0">
                  <c:v>1999-00</c:v>
                </c:pt>
                <c:pt idx="1">
                  <c:v>2000-01</c:v>
                </c:pt>
                <c:pt idx="2">
                  <c:v>2001-02</c:v>
                </c:pt>
                <c:pt idx="3">
                  <c:v>2002-03</c:v>
                </c:pt>
                <c:pt idx="4">
                  <c:v>2003-04</c:v>
                </c:pt>
                <c:pt idx="5">
                  <c:v>2004-05</c:v>
                </c:pt>
                <c:pt idx="6">
                  <c:v>2005-06</c:v>
                </c:pt>
                <c:pt idx="7">
                  <c:v>2006-07</c:v>
                </c:pt>
                <c:pt idx="8">
                  <c:v>2007-08</c:v>
                </c:pt>
                <c:pt idx="9">
                  <c:v>2008-09</c:v>
                </c:pt>
                <c:pt idx="10">
                  <c:v>2009-10</c:v>
                </c:pt>
                <c:pt idx="11">
                  <c:v>2010-11</c:v>
                </c:pt>
              </c:strCache>
            </c:strRef>
          </c:cat>
          <c:val>
            <c:numRef>
              <c:f>Sheet2!$C$9:$C$20</c:f>
              <c:numCache>
                <c:formatCode>0.0</c:formatCode>
                <c:ptCount val="12"/>
                <c:pt idx="0">
                  <c:v>0.70000000000000062</c:v>
                </c:pt>
                <c:pt idx="1">
                  <c:v>0.70000000000000062</c:v>
                </c:pt>
                <c:pt idx="2">
                  <c:v>0.70000000000000062</c:v>
                </c:pt>
                <c:pt idx="3">
                  <c:v>0.70000000000000062</c:v>
                </c:pt>
                <c:pt idx="4">
                  <c:v>0.60000000000000064</c:v>
                </c:pt>
                <c:pt idx="5">
                  <c:v>0.60000000000000064</c:v>
                </c:pt>
                <c:pt idx="6">
                  <c:v>0.5</c:v>
                </c:pt>
                <c:pt idx="7">
                  <c:v>0.60000000000000064</c:v>
                </c:pt>
                <c:pt idx="8">
                  <c:v>0.60000000000000064</c:v>
                </c:pt>
                <c:pt idx="9">
                  <c:v>0.5</c:v>
                </c:pt>
                <c:pt idx="10">
                  <c:v>0.5</c:v>
                </c:pt>
                <c:pt idx="11">
                  <c:v>0.2</c:v>
                </c:pt>
              </c:numCache>
            </c:numRef>
          </c:val>
          <c:smooth val="1"/>
        </c:ser>
        <c:dLbls>
          <c:showLegendKey val="0"/>
          <c:showVal val="0"/>
          <c:showCatName val="0"/>
          <c:showSerName val="0"/>
          <c:showPercent val="0"/>
          <c:showBubbleSize val="0"/>
        </c:dLbls>
        <c:marker val="1"/>
        <c:smooth val="0"/>
        <c:axId val="66238720"/>
        <c:axId val="66248704"/>
      </c:lineChart>
      <c:catAx>
        <c:axId val="66238720"/>
        <c:scaling>
          <c:orientation val="minMax"/>
        </c:scaling>
        <c:delete val="0"/>
        <c:axPos val="b"/>
        <c:majorTickMark val="out"/>
        <c:minorTickMark val="none"/>
        <c:tickLblPos val="nextTo"/>
        <c:txPr>
          <a:bodyPr rot="-5400000" vert="horz"/>
          <a:lstStyle/>
          <a:p>
            <a:pPr>
              <a:defRPr sz="1400"/>
            </a:pPr>
            <a:endParaRPr lang="en-US"/>
          </a:p>
        </c:txPr>
        <c:crossAx val="66248704"/>
        <c:crosses val="autoZero"/>
        <c:auto val="1"/>
        <c:lblAlgn val="ctr"/>
        <c:lblOffset val="100"/>
        <c:noMultiLvlLbl val="0"/>
      </c:catAx>
      <c:valAx>
        <c:axId val="66248704"/>
        <c:scaling>
          <c:orientation val="minMax"/>
        </c:scaling>
        <c:delete val="0"/>
        <c:axPos val="l"/>
        <c:title>
          <c:tx>
            <c:rich>
              <a:bodyPr rot="-5400000" vert="horz"/>
              <a:lstStyle/>
              <a:p>
                <a:pPr>
                  <a:defRPr sz="1400"/>
                </a:pPr>
                <a:r>
                  <a:rPr lang="en-US" sz="1400"/>
                  <a:t>as % of GDP</a:t>
                </a:r>
              </a:p>
            </c:rich>
          </c:tx>
          <c:layout/>
          <c:overlay val="0"/>
        </c:title>
        <c:numFmt formatCode="0.0" sourceLinked="1"/>
        <c:majorTickMark val="out"/>
        <c:minorTickMark val="none"/>
        <c:tickLblPos val="nextTo"/>
        <c:txPr>
          <a:bodyPr/>
          <a:lstStyle/>
          <a:p>
            <a:pPr>
              <a:defRPr sz="1400"/>
            </a:pPr>
            <a:endParaRPr lang="en-US"/>
          </a:p>
        </c:txPr>
        <c:crossAx val="66238720"/>
        <c:crosses val="autoZero"/>
        <c:crossBetween val="between"/>
      </c:valAx>
    </c:plotArea>
    <c:legend>
      <c:legendPos val="b"/>
      <c:layout/>
      <c:overlay val="0"/>
      <c:txPr>
        <a:bodyPr/>
        <a:lstStyle/>
        <a:p>
          <a:pPr>
            <a:defRPr sz="1600"/>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'm2'!$C$5</c:f>
              <c:strCache>
                <c:ptCount val="1"/>
                <c:pt idx="0">
                  <c:v>M2</c:v>
                </c:pt>
              </c:strCache>
            </c:strRef>
          </c:tx>
          <c:spPr>
            <a:ln w="50800">
              <a:solidFill>
                <a:srgbClr val="C00000"/>
              </a:solidFill>
            </a:ln>
          </c:spPr>
          <c:marker>
            <c:symbol val="none"/>
          </c:marker>
          <c:cat>
            <c:strRef>
              <c:f>'m2'!$A$6:$A$36</c:f>
              <c:strCache>
                <c:ptCount val="31"/>
                <c:pt idx="0">
                  <c:v>1980-81</c:v>
                </c:pt>
                <c:pt idx="1">
                  <c:v>1981-82</c:v>
                </c:pt>
                <c:pt idx="2">
                  <c:v>1982-83</c:v>
                </c:pt>
                <c:pt idx="3">
                  <c:v>1983-84</c:v>
                </c:pt>
                <c:pt idx="4">
                  <c:v>1984-85</c:v>
                </c:pt>
                <c:pt idx="5">
                  <c:v>1985-86</c:v>
                </c:pt>
                <c:pt idx="6">
                  <c:v>1986-87</c:v>
                </c:pt>
                <c:pt idx="7">
                  <c:v>1987-88</c:v>
                </c:pt>
                <c:pt idx="8">
                  <c:v>1988-89</c:v>
                </c:pt>
                <c:pt idx="9">
                  <c:v>1989-90</c:v>
                </c:pt>
                <c:pt idx="10">
                  <c:v>1990-91</c:v>
                </c:pt>
                <c:pt idx="11">
                  <c:v>1991-92</c:v>
                </c:pt>
                <c:pt idx="12">
                  <c:v>1992-93</c:v>
                </c:pt>
                <c:pt idx="13">
                  <c:v>1993-94</c:v>
                </c:pt>
                <c:pt idx="14">
                  <c:v>1994-95</c:v>
                </c:pt>
                <c:pt idx="15">
                  <c:v>1995-96</c:v>
                </c:pt>
                <c:pt idx="16">
                  <c:v>1996-97</c:v>
                </c:pt>
                <c:pt idx="17">
                  <c:v>1997-98</c:v>
                </c:pt>
                <c:pt idx="18">
                  <c:v>1998-99</c:v>
                </c:pt>
                <c:pt idx="19">
                  <c:v>1999-2000</c:v>
                </c:pt>
                <c:pt idx="20">
                  <c:v>2000-01</c:v>
                </c:pt>
                <c:pt idx="21">
                  <c:v>2001-02</c:v>
                </c:pt>
                <c:pt idx="22">
                  <c:v>2002-03</c:v>
                </c:pt>
                <c:pt idx="23">
                  <c:v>2003-04</c:v>
                </c:pt>
                <c:pt idx="24">
                  <c:v>2004-05</c:v>
                </c:pt>
                <c:pt idx="25">
                  <c:v>2005-06</c:v>
                </c:pt>
                <c:pt idx="26">
                  <c:v>2006-07</c:v>
                </c:pt>
                <c:pt idx="27">
                  <c:v>2007-08</c:v>
                </c:pt>
                <c:pt idx="28">
                  <c:v>2008-09</c:v>
                </c:pt>
                <c:pt idx="29">
                  <c:v>2009-10 </c:v>
                </c:pt>
                <c:pt idx="30">
                  <c:v>2010-11 Mar.(P)</c:v>
                </c:pt>
              </c:strCache>
            </c:strRef>
          </c:cat>
          <c:val>
            <c:numRef>
              <c:f>'m2'!$C$6:$C$36</c:f>
              <c:numCache>
                <c:formatCode>General</c:formatCode>
                <c:ptCount val="31"/>
                <c:pt idx="0">
                  <c:v>104.61999999999999</c:v>
                </c:pt>
                <c:pt idx="1">
                  <c:v>116.51</c:v>
                </c:pt>
                <c:pt idx="2">
                  <c:v>146.03</c:v>
                </c:pt>
                <c:pt idx="3">
                  <c:v>163.26999999999998</c:v>
                </c:pt>
                <c:pt idx="4">
                  <c:v>183.91</c:v>
                </c:pt>
                <c:pt idx="5">
                  <c:v>211.10999999999999</c:v>
                </c:pt>
                <c:pt idx="6">
                  <c:v>240.02</c:v>
                </c:pt>
                <c:pt idx="7">
                  <c:v>269.51</c:v>
                </c:pt>
                <c:pt idx="8">
                  <c:v>290.45999999999964</c:v>
                </c:pt>
                <c:pt idx="9">
                  <c:v>341.25</c:v>
                </c:pt>
                <c:pt idx="10">
                  <c:v>400.64000000000038</c:v>
                </c:pt>
                <c:pt idx="11">
                  <c:v>505.57</c:v>
                </c:pt>
                <c:pt idx="12">
                  <c:v>595.39</c:v>
                </c:pt>
                <c:pt idx="13">
                  <c:v>703.4</c:v>
                </c:pt>
                <c:pt idx="14">
                  <c:v>824.73</c:v>
                </c:pt>
                <c:pt idx="15">
                  <c:v>938.68000000000052</c:v>
                </c:pt>
                <c:pt idx="16" formatCode="#,##0.00">
                  <c:v>1053.23</c:v>
                </c:pt>
                <c:pt idx="17" formatCode="#,##0.00">
                  <c:v>1206.32</c:v>
                </c:pt>
                <c:pt idx="18" formatCode="#,##0.00">
                  <c:v>1280.55</c:v>
                </c:pt>
                <c:pt idx="19" formatCode="#,##0.00">
                  <c:v>1400.6299999999999</c:v>
                </c:pt>
                <c:pt idx="20" formatCode="#,##0.00">
                  <c:v>1526.04</c:v>
                </c:pt>
                <c:pt idx="21" formatCode="#,##0.00">
                  <c:v>1751.8799999999999</c:v>
                </c:pt>
                <c:pt idx="22" formatCode="#,##0.00">
                  <c:v>2078.48</c:v>
                </c:pt>
                <c:pt idx="23" formatCode="#,##0.00">
                  <c:v>2485.4899999999998</c:v>
                </c:pt>
                <c:pt idx="24" formatCode="#,##0.00">
                  <c:v>2960.64</c:v>
                </c:pt>
                <c:pt idx="25" formatCode="#,##0.00">
                  <c:v>3406.9100000000012</c:v>
                </c:pt>
                <c:pt idx="26" formatCode="#,##0.00">
                  <c:v>4065.16</c:v>
                </c:pt>
                <c:pt idx="27" formatCode="#,##0.00">
                  <c:v>4689.1400000000003</c:v>
                </c:pt>
                <c:pt idx="28" formatCode="#,##0.00">
                  <c:v>5137.21</c:v>
                </c:pt>
                <c:pt idx="29" formatCode="#,##0.00">
                  <c:v>5777.23</c:v>
                </c:pt>
                <c:pt idx="30" formatCode="#,##0.00">
                  <c:v>6320.05</c:v>
                </c:pt>
              </c:numCache>
            </c:numRef>
          </c:val>
          <c:smooth val="0"/>
        </c:ser>
        <c:dLbls>
          <c:showLegendKey val="0"/>
          <c:showVal val="0"/>
          <c:showCatName val="0"/>
          <c:showSerName val="0"/>
          <c:showPercent val="0"/>
          <c:showBubbleSize val="0"/>
        </c:dLbls>
        <c:marker val="1"/>
        <c:smooth val="0"/>
        <c:axId val="66344448"/>
        <c:axId val="66345984"/>
      </c:lineChart>
      <c:catAx>
        <c:axId val="66344448"/>
        <c:scaling>
          <c:orientation val="minMax"/>
        </c:scaling>
        <c:delete val="0"/>
        <c:axPos val="b"/>
        <c:majorTickMark val="out"/>
        <c:minorTickMark val="none"/>
        <c:tickLblPos val="nextTo"/>
        <c:txPr>
          <a:bodyPr rot="-5400000" vert="horz"/>
          <a:lstStyle/>
          <a:p>
            <a:pPr>
              <a:defRPr sz="1600"/>
            </a:pPr>
            <a:endParaRPr lang="en-US"/>
          </a:p>
        </c:txPr>
        <c:crossAx val="66345984"/>
        <c:crosses val="autoZero"/>
        <c:auto val="1"/>
        <c:lblAlgn val="ctr"/>
        <c:lblOffset val="100"/>
        <c:noMultiLvlLbl val="0"/>
      </c:catAx>
      <c:valAx>
        <c:axId val="66345984"/>
        <c:scaling>
          <c:orientation val="minMax"/>
        </c:scaling>
        <c:delete val="0"/>
        <c:axPos val="l"/>
        <c:title>
          <c:tx>
            <c:rich>
              <a:bodyPr rot="-5400000" vert="horz"/>
              <a:lstStyle/>
              <a:p>
                <a:pPr>
                  <a:defRPr sz="1600"/>
                </a:pPr>
                <a:r>
                  <a:rPr lang="en-US" sz="1600"/>
                  <a:t>Rs in million</a:t>
                </a:r>
              </a:p>
            </c:rich>
          </c:tx>
          <c:layout>
            <c:manualLayout>
              <c:xMode val="edge"/>
              <c:yMode val="edge"/>
              <c:x val="4.464285714285714E-3"/>
              <c:y val="0.24676352955880521"/>
            </c:manualLayout>
          </c:layout>
          <c:overlay val="0"/>
        </c:title>
        <c:numFmt formatCode="General" sourceLinked="1"/>
        <c:majorTickMark val="out"/>
        <c:minorTickMark val="none"/>
        <c:tickLblPos val="nextTo"/>
        <c:txPr>
          <a:bodyPr/>
          <a:lstStyle/>
          <a:p>
            <a:pPr>
              <a:defRPr sz="1600"/>
            </a:pPr>
            <a:endParaRPr lang="en-US"/>
          </a:p>
        </c:txPr>
        <c:crossAx val="66344448"/>
        <c:crosses val="autoZero"/>
        <c:crossBetween val="between"/>
      </c:valAx>
    </c:plotArea>
    <c:plotVisOnly val="1"/>
    <c:dispBlanksAs val="gap"/>
    <c:showDLblsOverMax val="0"/>
  </c:chart>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326467004124478E-2"/>
          <c:y val="2.2196850393700788E-2"/>
          <c:w val="0.88779258061492317"/>
          <c:h val="0.78504056311142922"/>
        </c:manualLayout>
      </c:layout>
      <c:lineChart>
        <c:grouping val="standard"/>
        <c:varyColors val="0"/>
        <c:ser>
          <c:idx val="0"/>
          <c:order val="0"/>
          <c:spPr>
            <a:ln w="50800">
              <a:solidFill>
                <a:srgbClr val="C00000"/>
              </a:solidFill>
            </a:ln>
          </c:spPr>
          <c:marker>
            <c:symbol val="none"/>
          </c:marker>
          <c:cat>
            <c:numRef>
              <c:f>'daily wages'!$B$348:$B$393</c:f>
              <c:numCache>
                <c:formatCode>mmm\-yy</c:formatCode>
                <c:ptCount val="46"/>
                <c:pt idx="0">
                  <c:v>39630</c:v>
                </c:pt>
                <c:pt idx="1">
                  <c:v>39661</c:v>
                </c:pt>
                <c:pt idx="2">
                  <c:v>39692</c:v>
                </c:pt>
                <c:pt idx="3">
                  <c:v>39722</c:v>
                </c:pt>
                <c:pt idx="4">
                  <c:v>39753</c:v>
                </c:pt>
                <c:pt idx="5">
                  <c:v>39783</c:v>
                </c:pt>
                <c:pt idx="6">
                  <c:v>39814</c:v>
                </c:pt>
                <c:pt idx="7">
                  <c:v>39845</c:v>
                </c:pt>
                <c:pt idx="8">
                  <c:v>39873</c:v>
                </c:pt>
                <c:pt idx="9">
                  <c:v>39904</c:v>
                </c:pt>
                <c:pt idx="10">
                  <c:v>39934</c:v>
                </c:pt>
                <c:pt idx="11">
                  <c:v>39965</c:v>
                </c:pt>
                <c:pt idx="12">
                  <c:v>39995</c:v>
                </c:pt>
                <c:pt idx="13">
                  <c:v>40026</c:v>
                </c:pt>
                <c:pt idx="14">
                  <c:v>40057</c:v>
                </c:pt>
                <c:pt idx="15">
                  <c:v>40087</c:v>
                </c:pt>
                <c:pt idx="16">
                  <c:v>40118</c:v>
                </c:pt>
                <c:pt idx="17">
                  <c:v>40148</c:v>
                </c:pt>
                <c:pt idx="18">
                  <c:v>40179</c:v>
                </c:pt>
                <c:pt idx="19">
                  <c:v>40210</c:v>
                </c:pt>
                <c:pt idx="20">
                  <c:v>40238</c:v>
                </c:pt>
                <c:pt idx="21">
                  <c:v>40269</c:v>
                </c:pt>
                <c:pt idx="22">
                  <c:v>40299</c:v>
                </c:pt>
                <c:pt idx="23">
                  <c:v>40330</c:v>
                </c:pt>
                <c:pt idx="24">
                  <c:v>40360</c:v>
                </c:pt>
                <c:pt idx="25">
                  <c:v>40391</c:v>
                </c:pt>
                <c:pt idx="26">
                  <c:v>40422</c:v>
                </c:pt>
                <c:pt idx="27">
                  <c:v>40452</c:v>
                </c:pt>
                <c:pt idx="28">
                  <c:v>40483</c:v>
                </c:pt>
                <c:pt idx="29">
                  <c:v>40513</c:v>
                </c:pt>
                <c:pt idx="30">
                  <c:v>40544</c:v>
                </c:pt>
                <c:pt idx="31">
                  <c:v>40575</c:v>
                </c:pt>
                <c:pt idx="32">
                  <c:v>40603</c:v>
                </c:pt>
                <c:pt idx="33">
                  <c:v>40634</c:v>
                </c:pt>
                <c:pt idx="34">
                  <c:v>40664</c:v>
                </c:pt>
                <c:pt idx="35">
                  <c:v>40695</c:v>
                </c:pt>
                <c:pt idx="36">
                  <c:v>40725</c:v>
                </c:pt>
                <c:pt idx="37">
                  <c:v>40756</c:v>
                </c:pt>
                <c:pt idx="38">
                  <c:v>40787</c:v>
                </c:pt>
                <c:pt idx="39">
                  <c:v>40817</c:v>
                </c:pt>
                <c:pt idx="40">
                  <c:v>40848</c:v>
                </c:pt>
                <c:pt idx="41">
                  <c:v>40878</c:v>
                </c:pt>
                <c:pt idx="42">
                  <c:v>40909</c:v>
                </c:pt>
                <c:pt idx="43">
                  <c:v>40940</c:v>
                </c:pt>
                <c:pt idx="44">
                  <c:v>40969</c:v>
                </c:pt>
                <c:pt idx="45">
                  <c:v>41000</c:v>
                </c:pt>
              </c:numCache>
            </c:numRef>
          </c:cat>
          <c:val>
            <c:numRef>
              <c:f>'daily wages'!$C$348:$C$393</c:f>
              <c:numCache>
                <c:formatCode>General</c:formatCode>
                <c:ptCount val="46"/>
                <c:pt idx="0">
                  <c:v>112.35</c:v>
                </c:pt>
                <c:pt idx="1">
                  <c:v>114.32</c:v>
                </c:pt>
                <c:pt idx="2">
                  <c:v>115.23</c:v>
                </c:pt>
                <c:pt idx="3">
                  <c:v>116.83</c:v>
                </c:pt>
                <c:pt idx="4">
                  <c:v>116.46000000000002</c:v>
                </c:pt>
                <c:pt idx="5">
                  <c:v>116.17999999999998</c:v>
                </c:pt>
                <c:pt idx="6">
                  <c:v>116.46000000000002</c:v>
                </c:pt>
                <c:pt idx="7">
                  <c:v>118.06</c:v>
                </c:pt>
                <c:pt idx="8">
                  <c:v>118.49000000000002</c:v>
                </c:pt>
                <c:pt idx="9">
                  <c:v>119.67999999999998</c:v>
                </c:pt>
                <c:pt idx="10">
                  <c:v>119.6</c:v>
                </c:pt>
                <c:pt idx="11">
                  <c:v>120.64</c:v>
                </c:pt>
                <c:pt idx="12">
                  <c:v>122.46000000000002</c:v>
                </c:pt>
                <c:pt idx="13">
                  <c:v>124.67999999999998</c:v>
                </c:pt>
                <c:pt idx="14">
                  <c:v>124.89</c:v>
                </c:pt>
                <c:pt idx="15">
                  <c:v>125.64</c:v>
                </c:pt>
                <c:pt idx="16">
                  <c:v>127.3</c:v>
                </c:pt>
                <c:pt idx="17">
                  <c:v>126.36999999999999</c:v>
                </c:pt>
                <c:pt idx="18">
                  <c:v>129.63999999999999</c:v>
                </c:pt>
                <c:pt idx="19">
                  <c:v>130.13</c:v>
                </c:pt>
                <c:pt idx="20">
                  <c:v>131.75</c:v>
                </c:pt>
                <c:pt idx="21">
                  <c:v>134.16</c:v>
                </c:pt>
                <c:pt idx="22">
                  <c:v>134.34</c:v>
                </c:pt>
                <c:pt idx="23">
                  <c:v>134.83000000000001</c:v>
                </c:pt>
                <c:pt idx="24">
                  <c:v>137.62</c:v>
                </c:pt>
                <c:pt idx="25">
                  <c:v>140.63</c:v>
                </c:pt>
                <c:pt idx="26">
                  <c:v>143.49</c:v>
                </c:pt>
                <c:pt idx="27">
                  <c:v>144.9</c:v>
                </c:pt>
                <c:pt idx="28">
                  <c:v>146.34</c:v>
                </c:pt>
                <c:pt idx="29">
                  <c:v>145.9</c:v>
                </c:pt>
                <c:pt idx="30">
                  <c:v>147.66999999999999</c:v>
                </c:pt>
                <c:pt idx="31">
                  <c:v>146.85000000000016</c:v>
                </c:pt>
                <c:pt idx="32">
                  <c:v>148.91</c:v>
                </c:pt>
                <c:pt idx="33">
                  <c:v>150.99</c:v>
                </c:pt>
                <c:pt idx="34">
                  <c:v>151.33000000000001</c:v>
                </c:pt>
                <c:pt idx="35">
                  <c:v>152.78</c:v>
                </c:pt>
                <c:pt idx="36">
                  <c:v>154.72</c:v>
                </c:pt>
                <c:pt idx="37">
                  <c:v>156.88000000000017</c:v>
                </c:pt>
                <c:pt idx="38">
                  <c:v>158.5</c:v>
                </c:pt>
                <c:pt idx="39">
                  <c:v>160.79</c:v>
                </c:pt>
                <c:pt idx="40">
                  <c:v>161.25</c:v>
                </c:pt>
                <c:pt idx="41">
                  <c:v>160.12</c:v>
                </c:pt>
                <c:pt idx="42">
                  <c:v>162.58000000000001</c:v>
                </c:pt>
                <c:pt idx="43">
                  <c:v>163.07</c:v>
                </c:pt>
                <c:pt idx="44">
                  <c:v>164.98000000000016</c:v>
                </c:pt>
                <c:pt idx="45">
                  <c:v>168</c:v>
                </c:pt>
              </c:numCache>
            </c:numRef>
          </c:val>
          <c:smooth val="1"/>
        </c:ser>
        <c:dLbls>
          <c:showLegendKey val="0"/>
          <c:showVal val="0"/>
          <c:showCatName val="0"/>
          <c:showSerName val="0"/>
          <c:showPercent val="0"/>
          <c:showBubbleSize val="0"/>
        </c:dLbls>
        <c:marker val="1"/>
        <c:smooth val="0"/>
        <c:axId val="66385024"/>
        <c:axId val="66386560"/>
      </c:lineChart>
      <c:dateAx>
        <c:axId val="66385024"/>
        <c:scaling>
          <c:orientation val="minMax"/>
        </c:scaling>
        <c:delete val="0"/>
        <c:axPos val="b"/>
        <c:numFmt formatCode="mmm\-yy" sourceLinked="1"/>
        <c:majorTickMark val="out"/>
        <c:minorTickMark val="none"/>
        <c:tickLblPos val="nextTo"/>
        <c:txPr>
          <a:bodyPr rot="-5400000" vert="horz"/>
          <a:lstStyle/>
          <a:p>
            <a:pPr>
              <a:defRPr sz="1400"/>
            </a:pPr>
            <a:endParaRPr lang="en-US"/>
          </a:p>
        </c:txPr>
        <c:crossAx val="66386560"/>
        <c:crosses val="autoZero"/>
        <c:auto val="1"/>
        <c:lblOffset val="100"/>
        <c:baseTimeUnit val="months"/>
      </c:dateAx>
      <c:valAx>
        <c:axId val="66386560"/>
        <c:scaling>
          <c:orientation val="minMax"/>
          <c:min val="100"/>
        </c:scaling>
        <c:delete val="0"/>
        <c:axPos val="l"/>
        <c:title>
          <c:tx>
            <c:rich>
              <a:bodyPr rot="-5400000" vert="horz"/>
              <a:lstStyle/>
              <a:p>
                <a:pPr>
                  <a:defRPr sz="1600"/>
                </a:pPr>
                <a:r>
                  <a:rPr lang="en-US" sz="1600"/>
                  <a:t>CPI (2007-08=100)</a:t>
                </a:r>
              </a:p>
            </c:rich>
          </c:tx>
          <c:layout/>
          <c:overlay val="0"/>
        </c:title>
        <c:numFmt formatCode="General" sourceLinked="1"/>
        <c:majorTickMark val="out"/>
        <c:minorTickMark val="none"/>
        <c:tickLblPos val="nextTo"/>
        <c:txPr>
          <a:bodyPr/>
          <a:lstStyle/>
          <a:p>
            <a:pPr>
              <a:defRPr sz="1200"/>
            </a:pPr>
            <a:endParaRPr lang="en-US"/>
          </a:p>
        </c:txPr>
        <c:crossAx val="66385024"/>
        <c:crosses val="autoZero"/>
        <c:crossBetween val="between"/>
      </c:valAx>
    </c:plotArea>
    <c:plotVisOnly val="1"/>
    <c:dispBlanksAs val="gap"/>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2116907261592302"/>
          <c:y val="2.4290946840600156E-2"/>
          <c:w val="0.82605314960629916"/>
          <c:h val="0.76191894856426534"/>
        </c:manualLayout>
      </c:layout>
      <c:lineChart>
        <c:grouping val="standard"/>
        <c:varyColors val="0"/>
        <c:ser>
          <c:idx val="0"/>
          <c:order val="0"/>
          <c:spPr>
            <a:ln w="50800">
              <a:solidFill>
                <a:srgbClr val="C00000"/>
              </a:solidFill>
            </a:ln>
          </c:spPr>
          <c:marker>
            <c:symbol val="none"/>
          </c:marker>
          <c:cat>
            <c:strRef>
              <c:f>'exchange rate'!$A$5:$A$25</c:f>
              <c:strCache>
                <c:ptCount val="21"/>
                <c:pt idx="0">
                  <c:v>1990-91</c:v>
                </c:pt>
                <c:pt idx="1">
                  <c:v>1991-92</c:v>
                </c:pt>
                <c:pt idx="2">
                  <c:v>1992-93</c:v>
                </c:pt>
                <c:pt idx="3">
                  <c:v>1993-94</c:v>
                </c:pt>
                <c:pt idx="4">
                  <c:v>1994-95</c:v>
                </c:pt>
                <c:pt idx="5">
                  <c:v>1995-96</c:v>
                </c:pt>
                <c:pt idx="6">
                  <c:v>1996-97</c:v>
                </c:pt>
                <c:pt idx="7">
                  <c:v>1997-98</c:v>
                </c:pt>
                <c:pt idx="8">
                  <c:v>1998-99</c:v>
                </c:pt>
                <c:pt idx="9">
                  <c:v>1999-00</c:v>
                </c:pt>
                <c:pt idx="10">
                  <c:v>2000-01</c:v>
                </c:pt>
                <c:pt idx="11">
                  <c:v>2001-02</c:v>
                </c:pt>
                <c:pt idx="12">
                  <c:v>2002-03</c:v>
                </c:pt>
                <c:pt idx="13">
                  <c:v>2003-04</c:v>
                </c:pt>
                <c:pt idx="14">
                  <c:v>2004-05</c:v>
                </c:pt>
                <c:pt idx="15">
                  <c:v>2005-06</c:v>
                </c:pt>
                <c:pt idx="16">
                  <c:v>2006-07</c:v>
                </c:pt>
                <c:pt idx="17">
                  <c:v>2007-08</c:v>
                </c:pt>
                <c:pt idx="18">
                  <c:v>2008-09</c:v>
                </c:pt>
                <c:pt idx="19">
                  <c:v>2009-10</c:v>
                </c:pt>
                <c:pt idx="20">
                  <c:v>2010-11</c:v>
                </c:pt>
              </c:strCache>
            </c:strRef>
          </c:cat>
          <c:val>
            <c:numRef>
              <c:f>'exchange rate'!$B$5:$B$25</c:f>
              <c:numCache>
                <c:formatCode>General</c:formatCode>
                <c:ptCount val="21"/>
                <c:pt idx="0">
                  <c:v>22.422799999999949</c:v>
                </c:pt>
                <c:pt idx="1">
                  <c:v>24.844100000000001</c:v>
                </c:pt>
                <c:pt idx="2">
                  <c:v>25.959800000000001</c:v>
                </c:pt>
                <c:pt idx="3">
                  <c:v>30.163799999999966</c:v>
                </c:pt>
                <c:pt idx="4">
                  <c:v>30.851700000000001</c:v>
                </c:pt>
                <c:pt idx="5">
                  <c:v>33.568400000000011</c:v>
                </c:pt>
                <c:pt idx="6">
                  <c:v>38.993600000000001</c:v>
                </c:pt>
                <c:pt idx="7">
                  <c:v>43.195800000000013</c:v>
                </c:pt>
                <c:pt idx="8">
                  <c:v>46.790400000000012</c:v>
                </c:pt>
                <c:pt idx="9">
                  <c:v>51.770900000000012</c:v>
                </c:pt>
                <c:pt idx="10">
                  <c:v>58.437799999999996</c:v>
                </c:pt>
                <c:pt idx="11">
                  <c:v>61.425800000000002</c:v>
                </c:pt>
                <c:pt idx="12">
                  <c:v>58.499500000000012</c:v>
                </c:pt>
                <c:pt idx="13">
                  <c:v>57.5745</c:v>
                </c:pt>
                <c:pt idx="14">
                  <c:v>59.357599999999998</c:v>
                </c:pt>
                <c:pt idx="15">
                  <c:v>59.856599999999993</c:v>
                </c:pt>
                <c:pt idx="16">
                  <c:v>60.6342</c:v>
                </c:pt>
                <c:pt idx="17">
                  <c:v>62.546500000000002</c:v>
                </c:pt>
                <c:pt idx="18">
                  <c:v>78.4983</c:v>
                </c:pt>
                <c:pt idx="19">
                  <c:v>83.562799999999982</c:v>
                </c:pt>
                <c:pt idx="20">
                  <c:v>85.599400000000003</c:v>
                </c:pt>
              </c:numCache>
            </c:numRef>
          </c:val>
          <c:smooth val="1"/>
        </c:ser>
        <c:dLbls>
          <c:showLegendKey val="0"/>
          <c:showVal val="0"/>
          <c:showCatName val="0"/>
          <c:showSerName val="0"/>
          <c:showPercent val="0"/>
          <c:showBubbleSize val="0"/>
        </c:dLbls>
        <c:marker val="1"/>
        <c:smooth val="0"/>
        <c:axId val="66496000"/>
        <c:axId val="66497536"/>
      </c:lineChart>
      <c:catAx>
        <c:axId val="66496000"/>
        <c:scaling>
          <c:orientation val="minMax"/>
        </c:scaling>
        <c:delete val="0"/>
        <c:axPos val="b"/>
        <c:majorTickMark val="out"/>
        <c:minorTickMark val="none"/>
        <c:tickLblPos val="nextTo"/>
        <c:txPr>
          <a:bodyPr/>
          <a:lstStyle/>
          <a:p>
            <a:pPr>
              <a:defRPr sz="1600"/>
            </a:pPr>
            <a:endParaRPr lang="en-US"/>
          </a:p>
        </c:txPr>
        <c:crossAx val="66497536"/>
        <c:crosses val="autoZero"/>
        <c:auto val="1"/>
        <c:lblAlgn val="ctr"/>
        <c:lblOffset val="100"/>
        <c:noMultiLvlLbl val="0"/>
      </c:catAx>
      <c:valAx>
        <c:axId val="66497536"/>
        <c:scaling>
          <c:orientation val="minMax"/>
        </c:scaling>
        <c:delete val="0"/>
        <c:axPos val="l"/>
        <c:title>
          <c:tx>
            <c:rich>
              <a:bodyPr rot="-5400000" vert="horz"/>
              <a:lstStyle/>
              <a:p>
                <a:pPr>
                  <a:defRPr sz="1600"/>
                </a:pPr>
                <a:r>
                  <a:rPr lang="en-US" sz="1600"/>
                  <a:t>Rs/US$</a:t>
                </a:r>
              </a:p>
            </c:rich>
          </c:tx>
          <c:layout/>
          <c:overlay val="0"/>
        </c:title>
        <c:numFmt formatCode="General" sourceLinked="1"/>
        <c:majorTickMark val="out"/>
        <c:minorTickMark val="none"/>
        <c:tickLblPos val="nextTo"/>
        <c:txPr>
          <a:bodyPr/>
          <a:lstStyle/>
          <a:p>
            <a:pPr>
              <a:defRPr sz="1600"/>
            </a:pPr>
            <a:endParaRPr lang="en-US"/>
          </a:p>
        </c:txPr>
        <c:crossAx val="66496000"/>
        <c:crosses val="autoZero"/>
        <c:crossBetween val="between"/>
      </c:valAx>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0.72321</cdr:x>
      <cdr:y>0.53968</cdr:y>
    </cdr:from>
    <cdr:to>
      <cdr:x>0.72321</cdr:x>
      <cdr:y>0.66667</cdr:y>
    </cdr:to>
    <cdr:sp macro="" textlink="">
      <cdr:nvSpPr>
        <cdr:cNvPr id="5" name="Straight Arrow Connector 4"/>
        <cdr:cNvSpPr/>
      </cdr:nvSpPr>
      <cdr:spPr>
        <a:xfrm xmlns:a="http://schemas.openxmlformats.org/drawingml/2006/main" flipV="1">
          <a:off x="6172200" y="2590800"/>
          <a:ext cx="0" cy="609600"/>
        </a:xfrm>
        <a:prstGeom xmlns:a="http://schemas.openxmlformats.org/drawingml/2006/main" prst="straightConnector1">
          <a:avLst/>
        </a:prstGeom>
        <a:ln xmlns:a="http://schemas.openxmlformats.org/drawingml/2006/main" w="66675">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0.96429</cdr:x>
      <cdr:y>0.11111</cdr:y>
    </cdr:from>
    <cdr:to>
      <cdr:x>0.97321</cdr:x>
      <cdr:y>0.66667</cdr:y>
    </cdr:to>
    <cdr:sp macro="" textlink="">
      <cdr:nvSpPr>
        <cdr:cNvPr id="7" name="Straight Arrow Connector 6"/>
        <cdr:cNvSpPr/>
      </cdr:nvSpPr>
      <cdr:spPr>
        <a:xfrm xmlns:a="http://schemas.openxmlformats.org/drawingml/2006/main" flipV="1">
          <a:off x="8229600" y="533400"/>
          <a:ext cx="76200" cy="2667000"/>
        </a:xfrm>
        <a:prstGeom xmlns:a="http://schemas.openxmlformats.org/drawingml/2006/main" prst="straightConnector1">
          <a:avLst/>
        </a:prstGeom>
        <a:ln xmlns:a="http://schemas.openxmlformats.org/drawingml/2006/main" w="66675">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0.125</cdr:x>
      <cdr:y>0.36364</cdr:y>
    </cdr:from>
    <cdr:to>
      <cdr:x>0.30357</cdr:x>
      <cdr:y>0.50909</cdr:y>
    </cdr:to>
    <cdr:sp macro="" textlink="">
      <cdr:nvSpPr>
        <cdr:cNvPr id="2" name="TextBox 1"/>
        <cdr:cNvSpPr txBox="1"/>
      </cdr:nvSpPr>
      <cdr:spPr>
        <a:xfrm xmlns:a="http://schemas.openxmlformats.org/drawingml/2006/main">
          <a:off x="1066800" y="1524000"/>
          <a:ext cx="1524000" cy="609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smtClean="0"/>
            <a:t>112</a:t>
          </a:r>
          <a:endParaRPr lang="en-US" sz="2000" dirty="0"/>
        </a:p>
      </cdr:txBody>
    </cdr:sp>
  </cdr:relSizeAnchor>
  <cdr:relSizeAnchor xmlns:cdr="http://schemas.openxmlformats.org/drawingml/2006/chartDrawing">
    <cdr:from>
      <cdr:x>0.80357</cdr:x>
      <cdr:y>0.05455</cdr:y>
    </cdr:from>
    <cdr:to>
      <cdr:x>0.95536</cdr:x>
      <cdr:y>0.12727</cdr:y>
    </cdr:to>
    <cdr:sp macro="" textlink="">
      <cdr:nvSpPr>
        <cdr:cNvPr id="3" name="TextBox 2"/>
        <cdr:cNvSpPr txBox="1"/>
      </cdr:nvSpPr>
      <cdr:spPr>
        <a:xfrm xmlns:a="http://schemas.openxmlformats.org/drawingml/2006/main">
          <a:off x="6858000" y="228600"/>
          <a:ext cx="12954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smtClean="0"/>
            <a:t>168</a:t>
          </a:r>
          <a:endParaRPr lang="en-US" sz="2000" dirty="0"/>
        </a:p>
      </cdr:txBody>
    </cdr:sp>
  </cdr:relSizeAnchor>
  <cdr:relSizeAnchor xmlns:cdr="http://schemas.openxmlformats.org/drawingml/2006/chartDrawing">
    <cdr:from>
      <cdr:x>0.10714</cdr:x>
      <cdr:y>0.43636</cdr:y>
    </cdr:from>
    <cdr:to>
      <cdr:x>0.15179</cdr:x>
      <cdr:y>0.67273</cdr:y>
    </cdr:to>
    <cdr:sp macro="" textlink="">
      <cdr:nvSpPr>
        <cdr:cNvPr id="5" name="Straight Arrow Connector 4"/>
        <cdr:cNvSpPr/>
      </cdr:nvSpPr>
      <cdr:spPr>
        <a:xfrm xmlns:a="http://schemas.openxmlformats.org/drawingml/2006/main" flipH="1">
          <a:off x="914400" y="1828800"/>
          <a:ext cx="381000" cy="990600"/>
        </a:xfrm>
        <a:prstGeom xmlns:a="http://schemas.openxmlformats.org/drawingml/2006/main" prst="straightConnector1">
          <a:avLst/>
        </a:prstGeom>
        <a:ln xmlns:a="http://schemas.openxmlformats.org/drawingml/2006/main" w="28575">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0.85714</cdr:x>
      <cdr:y>0.10909</cdr:y>
    </cdr:from>
    <cdr:to>
      <cdr:x>0.97321</cdr:x>
      <cdr:y>0.12727</cdr:y>
    </cdr:to>
    <cdr:sp macro="" textlink="">
      <cdr:nvSpPr>
        <cdr:cNvPr id="7" name="Straight Arrow Connector 6"/>
        <cdr:cNvSpPr/>
      </cdr:nvSpPr>
      <cdr:spPr>
        <a:xfrm xmlns:a="http://schemas.openxmlformats.org/drawingml/2006/main">
          <a:off x="7315200" y="457200"/>
          <a:ext cx="990600" cy="76200"/>
        </a:xfrm>
        <a:prstGeom xmlns:a="http://schemas.openxmlformats.org/drawingml/2006/main" prst="straightConnector1">
          <a:avLst/>
        </a:prstGeom>
        <a:ln xmlns:a="http://schemas.openxmlformats.org/drawingml/2006/main" w="25400">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0.83186</cdr:x>
      <cdr:y>0.74603</cdr:y>
    </cdr:from>
    <cdr:to>
      <cdr:x>0.83186</cdr:x>
      <cdr:y>0.74603</cdr:y>
    </cdr:to>
    <cdr:sp macro="" textlink="">
      <cdr:nvSpPr>
        <cdr:cNvPr id="3" name="Straight Arrow Connector 2"/>
        <cdr:cNvSpPr/>
      </cdr:nvSpPr>
      <cdr:spPr>
        <a:xfrm xmlns:a="http://schemas.openxmlformats.org/drawingml/2006/main">
          <a:off x="7162800" y="3581400"/>
          <a:ext cx="0" cy="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0.80531</cdr:x>
      <cdr:y>0.28571</cdr:y>
    </cdr:from>
    <cdr:to>
      <cdr:x>0.80531</cdr:x>
      <cdr:y>0.74603</cdr:y>
    </cdr:to>
    <cdr:sp macro="" textlink="">
      <cdr:nvSpPr>
        <cdr:cNvPr id="5" name="Straight Arrow Connector 4"/>
        <cdr:cNvSpPr/>
      </cdr:nvSpPr>
      <cdr:spPr>
        <a:xfrm xmlns:a="http://schemas.openxmlformats.org/drawingml/2006/main" flipV="1">
          <a:off x="6934200" y="1371600"/>
          <a:ext cx="0" cy="2209800"/>
        </a:xfrm>
        <a:prstGeom xmlns:a="http://schemas.openxmlformats.org/drawingml/2006/main" prst="straightConnector1">
          <a:avLst/>
        </a:prstGeom>
        <a:ln xmlns:a="http://schemas.openxmlformats.org/drawingml/2006/main" w="25400">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0.85841</cdr:x>
      <cdr:y>0.02985</cdr:y>
    </cdr:from>
    <cdr:to>
      <cdr:x>0.9292</cdr:x>
      <cdr:y>0.02985</cdr:y>
    </cdr:to>
    <cdr:sp macro="" textlink="">
      <cdr:nvSpPr>
        <cdr:cNvPr id="7" name="Straight Arrow Connector 6"/>
        <cdr:cNvSpPr/>
      </cdr:nvSpPr>
      <cdr:spPr>
        <a:xfrm xmlns:a="http://schemas.openxmlformats.org/drawingml/2006/main">
          <a:off x="7391400" y="152400"/>
          <a:ext cx="609600" cy="0"/>
        </a:xfrm>
        <a:prstGeom xmlns:a="http://schemas.openxmlformats.org/drawingml/2006/main" prst="straightConnector1">
          <a:avLst/>
        </a:prstGeom>
        <a:ln xmlns:a="http://schemas.openxmlformats.org/drawingml/2006/main" w="25400">
          <a:headEnd type="arrow"/>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0.83333</cdr:x>
      <cdr:y>0.32787</cdr:y>
    </cdr:from>
    <cdr:to>
      <cdr:x>1</cdr:x>
      <cdr:y>0.47541</cdr:y>
    </cdr:to>
    <cdr:sp macro="" textlink="">
      <cdr:nvSpPr>
        <cdr:cNvPr id="3" name="TextBox 2"/>
        <cdr:cNvSpPr txBox="1"/>
      </cdr:nvSpPr>
      <cdr:spPr>
        <a:xfrm xmlns:a="http://schemas.openxmlformats.org/drawingml/2006/main">
          <a:off x="6858000" y="1524000"/>
          <a:ext cx="1371600" cy="68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800" b="1" dirty="0" smtClean="0">
              <a:solidFill>
                <a:schemeClr val="accent1"/>
              </a:solidFill>
            </a:rPr>
            <a:t>New official estimate!!</a:t>
          </a:r>
          <a:endParaRPr lang="en-CA" sz="1800" b="1" dirty="0">
            <a:solidFill>
              <a:schemeClr val="accent1"/>
            </a:solidFill>
          </a:endParaRPr>
        </a:p>
      </cdr:txBody>
    </cdr:sp>
  </cdr:relSizeAnchor>
  <cdr:relSizeAnchor xmlns:cdr="http://schemas.openxmlformats.org/drawingml/2006/chartDrawing">
    <cdr:from>
      <cdr:x>0.92593</cdr:x>
      <cdr:y>0.47541</cdr:y>
    </cdr:from>
    <cdr:to>
      <cdr:x>0.93519</cdr:x>
      <cdr:y>0.59016</cdr:y>
    </cdr:to>
    <cdr:sp macro="" textlink="">
      <cdr:nvSpPr>
        <cdr:cNvPr id="5" name="Straight Arrow Connector 4"/>
        <cdr:cNvSpPr/>
      </cdr:nvSpPr>
      <cdr:spPr>
        <a:xfrm xmlns:a="http://schemas.openxmlformats.org/drawingml/2006/main" flipH="1">
          <a:off x="7620000" y="2209800"/>
          <a:ext cx="76200" cy="533400"/>
        </a:xfrm>
        <a:prstGeom xmlns:a="http://schemas.openxmlformats.org/drawingml/2006/main" prst="straightConnector1">
          <a:avLst/>
        </a:prstGeom>
        <a:ln xmlns:a="http://schemas.openxmlformats.org/drawingml/2006/main" w="76200">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0.89227</cdr:x>
      <cdr:y>0.16782</cdr:y>
    </cdr:from>
    <cdr:to>
      <cdr:x>0.89774</cdr:x>
      <cdr:y>0.89598</cdr:y>
    </cdr:to>
    <cdr:sp macro="" textlink="">
      <cdr:nvSpPr>
        <cdr:cNvPr id="3" name="Straight Arrow Connector 2"/>
        <cdr:cNvSpPr/>
      </cdr:nvSpPr>
      <cdr:spPr>
        <a:xfrm xmlns:a="http://schemas.openxmlformats.org/drawingml/2006/main" flipV="1">
          <a:off x="7453064" y="737592"/>
          <a:ext cx="45719" cy="3200400"/>
        </a:xfrm>
        <a:prstGeom xmlns:a="http://schemas.openxmlformats.org/drawingml/2006/main" prst="straightConnector1">
          <a:avLst/>
        </a:prstGeom>
        <a:ln xmlns:a="http://schemas.openxmlformats.org/drawingml/2006/main" w="53975">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0.65208</cdr:x>
      <cdr:y>0.60022</cdr:y>
    </cdr:from>
    <cdr:to>
      <cdr:x>0.65208</cdr:x>
      <cdr:y>0.91146</cdr:y>
    </cdr:to>
    <cdr:sp macro="" textlink="">
      <cdr:nvSpPr>
        <cdr:cNvPr id="3" name="Straight Arrow Connector 2"/>
        <cdr:cNvSpPr/>
      </cdr:nvSpPr>
      <cdr:spPr>
        <a:xfrm xmlns:a="http://schemas.openxmlformats.org/drawingml/2006/main" flipV="1">
          <a:off x="5399856" y="2939008"/>
          <a:ext cx="0" cy="15240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0.86373</cdr:x>
      <cdr:y>0.1178</cdr:y>
    </cdr:from>
    <cdr:to>
      <cdr:x>0.87293</cdr:x>
      <cdr:y>0.8959</cdr:y>
    </cdr:to>
    <cdr:sp macro="" textlink="">
      <cdr:nvSpPr>
        <cdr:cNvPr id="5" name="Straight Arrow Connector 4"/>
        <cdr:cNvSpPr/>
      </cdr:nvSpPr>
      <cdr:spPr>
        <a:xfrm xmlns:a="http://schemas.openxmlformats.org/drawingml/2006/main" flipV="1">
          <a:off x="7152456" y="576808"/>
          <a:ext cx="76200" cy="38100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590D6E-7AEC-4D15-B9F4-11E7EE0943B2}" type="datetimeFigureOut">
              <a:rPr lang="en-US" smtClean="0"/>
              <a:pPr/>
              <a:t>5/30/2012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E814B9A-B34F-4888-ABC0-262E98038864}" type="slidenum">
              <a:rPr lang="en-US" smtClean="0"/>
              <a:pPr/>
              <a:t>‹#›</a:t>
            </a:fld>
            <a:endParaRPr lang="en-US"/>
          </a:p>
        </p:txBody>
      </p:sp>
    </p:spTree>
    <p:extLst>
      <p:ext uri="{BB962C8B-B14F-4D97-AF65-F5344CB8AC3E}">
        <p14:creationId xmlns:p14="http://schemas.microsoft.com/office/powerpoint/2010/main" val="18988069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BD84E3-6D81-4ADF-A374-4A3EE30F5B72}" type="datetimeFigureOut">
              <a:rPr lang="en-US" smtClean="0"/>
              <a:pPr/>
              <a:t>5/30/2012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7CFA35-4EC2-47BE-85F9-6672BDF2B17B}" type="slidenum">
              <a:rPr lang="en-US" smtClean="0"/>
              <a:pPr/>
              <a:t>‹#›</a:t>
            </a:fld>
            <a:endParaRPr lang="en-US"/>
          </a:p>
        </p:txBody>
      </p:sp>
    </p:spTree>
    <p:extLst>
      <p:ext uri="{BB962C8B-B14F-4D97-AF65-F5344CB8AC3E}">
        <p14:creationId xmlns:p14="http://schemas.microsoft.com/office/powerpoint/2010/main" val="182598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C00000"/>
                </a:solidFill>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C65D7EF7-57D8-4E8E-A5BC-C69C3DAB78DF}" type="datetimeFigureOut">
              <a:rPr lang="en-US" smtClean="0"/>
              <a:pPr/>
              <a:t>5/30/2012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65D7EF7-57D8-4E8E-A5BC-C69C3DAB78DF}" type="datetimeFigureOut">
              <a:rPr lang="en-US" smtClean="0"/>
              <a:pPr/>
              <a:t>5/30/2012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65D7EF7-57D8-4E8E-A5BC-C69C3DAB78DF}" type="datetimeFigureOut">
              <a:rPr lang="en-US" smtClean="0"/>
              <a:pPr/>
              <a:t>5/30/2012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613471E-43AD-47B5-881D-471F418EBA5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65D7EF7-57D8-4E8E-A5BC-C69C3DAB78DF}" type="datetimeFigureOut">
              <a:rPr lang="en-US" smtClean="0"/>
              <a:pPr/>
              <a:t>5/30/2012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5D7EF7-57D8-4E8E-A5BC-C69C3DAB78DF}" type="datetimeFigureOut">
              <a:rPr lang="en-US" smtClean="0"/>
              <a:pPr/>
              <a:t>5/30/2012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C65D7EF7-57D8-4E8E-A5BC-C69C3DAB78DF}" type="datetimeFigureOut">
              <a:rPr lang="en-US" smtClean="0"/>
              <a:pPr/>
              <a:t>5/30/2012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C65D7EF7-57D8-4E8E-A5BC-C69C3DAB78DF}" type="datetimeFigureOut">
              <a:rPr lang="en-US" smtClean="0"/>
              <a:pPr/>
              <a:t>5/30/2012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defRPr>
            </a:lvl1pPr>
          </a:lstStyle>
          <a:p>
            <a:r>
              <a:rPr lang="en-US" dirty="0" smtClean="0"/>
              <a:t>Click to edit Master title style</a:t>
            </a:r>
            <a:endParaRPr lang="en-CA" dirty="0"/>
          </a:p>
        </p:txBody>
      </p:sp>
      <p:sp>
        <p:nvSpPr>
          <p:cNvPr id="3" name="Date Placeholder 2"/>
          <p:cNvSpPr>
            <a:spLocks noGrp="1"/>
          </p:cNvSpPr>
          <p:nvPr>
            <p:ph type="dt" sz="half" idx="10"/>
          </p:nvPr>
        </p:nvSpPr>
        <p:spPr/>
        <p:txBody>
          <a:bodyPr/>
          <a:lstStyle/>
          <a:p>
            <a:fld id="{C65D7EF7-57D8-4E8E-A5BC-C69C3DAB78DF}" type="datetimeFigureOut">
              <a:rPr lang="en-US" smtClean="0"/>
              <a:pPr/>
              <a:t>5/30/2012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5D7EF7-57D8-4E8E-A5BC-C69C3DAB78DF}" type="datetimeFigureOut">
              <a:rPr lang="en-US" smtClean="0"/>
              <a:pPr/>
              <a:t>5/30/2012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5D7EF7-57D8-4E8E-A5BC-C69C3DAB78DF}" type="datetimeFigureOut">
              <a:rPr lang="en-US" smtClean="0"/>
              <a:pPr/>
              <a:t>5/30/2012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5D7EF7-57D8-4E8E-A5BC-C69C3DAB78DF}" type="datetimeFigureOut">
              <a:rPr lang="en-US" smtClean="0"/>
              <a:pPr/>
              <a:t>5/30/2012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B82A04D-B859-4EEF-9EBC-3EBA5BC452D7}" type="slidenum">
              <a:rPr lang="en-CA" smtClean="0"/>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5D7EF7-57D8-4E8E-A5BC-C69C3DAB78DF}" type="datetimeFigureOut">
              <a:rPr lang="en-US" smtClean="0"/>
              <a:pPr/>
              <a:t>5/30/2012</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82A04D-B859-4EEF-9EBC-3EBA5BC452D7}" type="slidenum">
              <a:rPr lang="en-CA" smtClean="0"/>
              <a:pPr/>
              <a:t>‹#›</a:t>
            </a:fld>
            <a:endParaRPr lang="en-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6.xml"/><Relationship Id="rId4" Type="http://schemas.openxmlformats.org/officeDocument/2006/relationships/chart" Target="../charts/chart13.xml"/></Relationships>
</file>

<file path=ppt/slides/_rels/slide1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normAutofit fontScale="90000"/>
          </a:bodyPr>
          <a:lstStyle/>
          <a:p>
            <a:r>
              <a:rPr lang="en-CA" sz="3600" b="1" dirty="0" smtClean="0"/>
              <a:t>Growing Economic Problems of Pakistan: </a:t>
            </a:r>
            <a:br>
              <a:rPr lang="en-CA" sz="3600" b="1" dirty="0" smtClean="0"/>
            </a:br>
            <a:r>
              <a:rPr lang="en-CA" sz="3600" b="1" dirty="0" smtClean="0"/>
              <a:t>and</a:t>
            </a:r>
            <a:br>
              <a:rPr lang="en-CA" sz="3600" b="1" dirty="0" smtClean="0"/>
            </a:br>
            <a:r>
              <a:rPr lang="en-CA" sz="3600" b="1" dirty="0" smtClean="0"/>
              <a:t> “</a:t>
            </a:r>
            <a:r>
              <a:rPr lang="en-CA" sz="3600" b="1" dirty="0" err="1" smtClean="0"/>
              <a:t>Umeed</a:t>
            </a:r>
            <a:r>
              <a:rPr lang="en-CA" sz="3600" b="1" dirty="0" smtClean="0"/>
              <a:t>” </a:t>
            </a:r>
            <a:br>
              <a:rPr lang="en-CA" sz="3600" b="1" dirty="0" smtClean="0"/>
            </a:br>
            <a:r>
              <a:rPr lang="en-CA" sz="3600" b="1" dirty="0" smtClean="0"/>
              <a:t>a project to kick-start sustainable growth and employment generation</a:t>
            </a:r>
            <a:r>
              <a:rPr lang="en-CA" dirty="0" smtClean="0"/>
              <a:t/>
            </a:r>
            <a:br>
              <a:rPr lang="en-CA" dirty="0" smtClean="0"/>
            </a:br>
            <a:r>
              <a:rPr lang="en-CA" dirty="0" smtClean="0"/>
              <a:t> </a:t>
            </a:r>
            <a:endParaRPr lang="en-CA" dirty="0"/>
          </a:p>
        </p:txBody>
      </p:sp>
      <p:sp>
        <p:nvSpPr>
          <p:cNvPr id="3" name="Subtitle 2"/>
          <p:cNvSpPr>
            <a:spLocks noGrp="1"/>
          </p:cNvSpPr>
          <p:nvPr>
            <p:ph type="subTitle" idx="1"/>
          </p:nvPr>
        </p:nvSpPr>
        <p:spPr>
          <a:xfrm>
            <a:off x="762000" y="2971800"/>
            <a:ext cx="7620000" cy="3657600"/>
          </a:xfrm>
        </p:spPr>
        <p:txBody>
          <a:bodyPr>
            <a:normAutofit fontScale="70000" lnSpcReduction="20000"/>
          </a:bodyPr>
          <a:lstStyle/>
          <a:p>
            <a:endParaRPr lang="en-CA" dirty="0" smtClean="0"/>
          </a:p>
          <a:p>
            <a:r>
              <a:rPr lang="en-CA" dirty="0" smtClean="0">
                <a:solidFill>
                  <a:schemeClr val="tx1"/>
                </a:solidFill>
              </a:rPr>
              <a:t>at the </a:t>
            </a:r>
          </a:p>
          <a:p>
            <a:r>
              <a:rPr lang="en-CA" dirty="0" smtClean="0">
                <a:solidFill>
                  <a:schemeClr val="tx1"/>
                </a:solidFill>
              </a:rPr>
              <a:t>GC University Faisalabad</a:t>
            </a:r>
          </a:p>
          <a:p>
            <a:r>
              <a:rPr lang="en-CA" dirty="0" smtClean="0">
                <a:solidFill>
                  <a:schemeClr val="tx1"/>
                </a:solidFill>
              </a:rPr>
              <a:t>May 30, 2012</a:t>
            </a:r>
          </a:p>
          <a:p>
            <a:endParaRPr lang="en-CA" dirty="0" smtClean="0">
              <a:solidFill>
                <a:schemeClr val="tx1"/>
              </a:solidFill>
            </a:endParaRPr>
          </a:p>
          <a:p>
            <a:r>
              <a:rPr lang="en-CA" sz="4600" dirty="0" err="1" smtClean="0">
                <a:solidFill>
                  <a:schemeClr val="tx1"/>
                </a:solidFill>
              </a:rPr>
              <a:t>Sohail</a:t>
            </a:r>
            <a:r>
              <a:rPr lang="en-CA" sz="4600" dirty="0" smtClean="0">
                <a:solidFill>
                  <a:schemeClr val="tx1"/>
                </a:solidFill>
              </a:rPr>
              <a:t> </a:t>
            </a:r>
            <a:r>
              <a:rPr lang="en-CA" sz="4600" dirty="0" err="1" smtClean="0">
                <a:solidFill>
                  <a:schemeClr val="tx1"/>
                </a:solidFill>
              </a:rPr>
              <a:t>Jehangir</a:t>
            </a:r>
            <a:r>
              <a:rPr lang="en-CA" sz="4600" dirty="0" smtClean="0">
                <a:solidFill>
                  <a:schemeClr val="tx1"/>
                </a:solidFill>
              </a:rPr>
              <a:t> </a:t>
            </a:r>
            <a:r>
              <a:rPr lang="en-CA" sz="4600" dirty="0" err="1" smtClean="0">
                <a:solidFill>
                  <a:schemeClr val="tx1"/>
                </a:solidFill>
              </a:rPr>
              <a:t>Malik</a:t>
            </a:r>
            <a:r>
              <a:rPr lang="en-CA" sz="4600" dirty="0" smtClean="0">
                <a:solidFill>
                  <a:schemeClr val="tx1"/>
                </a:solidFill>
              </a:rPr>
              <a:t> </a:t>
            </a:r>
            <a:r>
              <a:rPr lang="en-CA" sz="4600" dirty="0" err="1" smtClean="0">
                <a:solidFill>
                  <a:schemeClr val="tx1"/>
                </a:solidFill>
              </a:rPr>
              <a:t>Phd</a:t>
            </a:r>
            <a:endParaRPr lang="en-CA" sz="4600" dirty="0" smtClean="0">
              <a:solidFill>
                <a:schemeClr val="tx1"/>
              </a:solidFill>
            </a:endParaRPr>
          </a:p>
          <a:p>
            <a:r>
              <a:rPr lang="en-CA" dirty="0" smtClean="0">
                <a:solidFill>
                  <a:schemeClr val="tx1"/>
                </a:solidFill>
              </a:rPr>
              <a:t>Chairman</a:t>
            </a:r>
          </a:p>
          <a:p>
            <a:r>
              <a:rPr lang="en-CA" dirty="0" smtClean="0">
                <a:solidFill>
                  <a:schemeClr val="tx1"/>
                </a:solidFill>
              </a:rPr>
              <a:t>Innovative Development Strategies (Pvt.) Ltd, Pakistan</a:t>
            </a:r>
          </a:p>
          <a:p>
            <a:r>
              <a:rPr lang="en-CA" dirty="0" smtClean="0">
                <a:solidFill>
                  <a:schemeClr val="tx1"/>
                </a:solidFill>
              </a:rPr>
              <a:t>Senior Research Fellow</a:t>
            </a:r>
          </a:p>
          <a:p>
            <a:r>
              <a:rPr lang="en-CA" dirty="0" smtClean="0">
                <a:solidFill>
                  <a:schemeClr val="tx1"/>
                </a:solidFill>
              </a:rPr>
              <a:t>International Food Policy Research Institute, USA</a:t>
            </a:r>
            <a:endParaRPr lang="en-CA"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Expenditure on Education and Health as % of GDP</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p:nvPr/>
        </p:nvGraphicFramePr>
        <p:xfrm>
          <a:off x="457200" y="1600200"/>
          <a:ext cx="82296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CA" dirty="0" smtClean="0"/>
              <a:t>Money Supply (M2)</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p:nvPr/>
        </p:nvGraphicFramePr>
        <p:xfrm>
          <a:off x="228600" y="1295400"/>
          <a:ext cx="853440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1752601"/>
            <a:ext cx="7772400" cy="2362200"/>
          </a:xfrm>
        </p:spPr>
        <p:txBody>
          <a:bodyPr/>
          <a:lstStyle/>
          <a:p>
            <a:r>
              <a:rPr lang="en-US" dirty="0" smtClean="0"/>
              <a:t>M*V = P*Q</a:t>
            </a:r>
            <a:endParaRPr lang="en-US" dirty="0"/>
          </a:p>
        </p:txBody>
      </p:sp>
      <p:sp>
        <p:nvSpPr>
          <p:cNvPr id="4" name="Subtitle 3"/>
          <p:cNvSpPr>
            <a:spLocks noGrp="1"/>
          </p:cNvSpPr>
          <p:nvPr>
            <p:ph type="subTitle" idx="1"/>
          </p:nvPr>
        </p:nvSpPr>
        <p:spPr/>
        <p:txBody>
          <a:bodyPr/>
          <a:lstStyle/>
          <a:p>
            <a:r>
              <a:rPr lang="en-US" dirty="0" smtClean="0"/>
              <a:t>The Fundamental Identity</a:t>
            </a:r>
            <a:endParaRPr lang="en-US" dirty="0"/>
          </a:p>
        </p:txBody>
      </p:sp>
      <p:cxnSp>
        <p:nvCxnSpPr>
          <p:cNvPr id="6" name="Straight Arrow Connector 5"/>
          <p:cNvCxnSpPr/>
          <p:nvPr/>
        </p:nvCxnSpPr>
        <p:spPr>
          <a:xfrm rot="5400000" flipH="1" flipV="1">
            <a:off x="2743200" y="1981200"/>
            <a:ext cx="1524000" cy="1588"/>
          </a:xfrm>
          <a:prstGeom prst="straightConnector1">
            <a:avLst/>
          </a:prstGeom>
          <a:ln w="53975">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flipH="1" flipV="1">
            <a:off x="4267200" y="1981200"/>
            <a:ext cx="1524000" cy="1588"/>
          </a:xfrm>
          <a:prstGeom prst="straightConnector1">
            <a:avLst/>
          </a:prstGeom>
          <a:ln w="53975">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410200" y="2514600"/>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038600" y="2514600"/>
            <a:ext cx="381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r>
              <a:rPr lang="en-CA" dirty="0" smtClean="0"/>
              <a:t>Trends in Monthly CPI</a:t>
            </a:r>
            <a:br>
              <a:rPr lang="en-CA" dirty="0" smtClean="0"/>
            </a:br>
            <a:r>
              <a:rPr lang="en-CA" dirty="0" smtClean="0"/>
              <a:t> (July 2008 to April 2012)</a:t>
            </a:r>
          </a:p>
        </p:txBody>
      </p:sp>
      <p:sp>
        <p:nvSpPr>
          <p:cNvPr id="4" name="TextBox 3"/>
          <p:cNvSpPr txBox="1"/>
          <p:nvPr/>
        </p:nvSpPr>
        <p:spPr>
          <a:xfrm>
            <a:off x="228600" y="6324601"/>
            <a:ext cx="5181600" cy="646331"/>
          </a:xfrm>
          <a:prstGeom prst="rect">
            <a:avLst/>
          </a:prstGeom>
          <a:noFill/>
        </p:spPr>
        <p:txBody>
          <a:bodyPr wrap="square" rtlCol="0">
            <a:spAutoFit/>
          </a:bodyPr>
          <a:lstStyle/>
          <a:p>
            <a:r>
              <a:rPr lang="en-CA" dirty="0" smtClean="0"/>
              <a:t>Source: Pakistan Bureau of Statistics (various issues)</a:t>
            </a:r>
          </a:p>
          <a:p>
            <a:endParaRPr lang="en-CA" dirty="0"/>
          </a:p>
        </p:txBody>
      </p:sp>
      <p:graphicFrame>
        <p:nvGraphicFramePr>
          <p:cNvPr id="5" name="Chart 4"/>
          <p:cNvGraphicFramePr/>
          <p:nvPr/>
        </p:nvGraphicFramePr>
        <p:xfrm>
          <a:off x="381000" y="1828800"/>
          <a:ext cx="85344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CA" dirty="0" smtClean="0"/>
              <a:t>Exchange Rate (Rs/US$)</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p:nvPr/>
        </p:nvGraphicFramePr>
        <p:xfrm>
          <a:off x="228600" y="1066800"/>
          <a:ext cx="8610600" cy="5105400"/>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p:cNvCxnSpPr/>
          <p:nvPr/>
        </p:nvCxnSpPr>
        <p:spPr>
          <a:xfrm flipV="1">
            <a:off x="5181600" y="2743200"/>
            <a:ext cx="0" cy="22098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Real and Nominal Wages of Skilled and Unskilled Workers</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a:graphicFrameLocks/>
          </p:cNvGraphicFramePr>
          <p:nvPr/>
        </p:nvGraphicFramePr>
        <p:xfrm>
          <a:off x="457200" y="1524000"/>
          <a:ext cx="83820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0" y="0"/>
            <a:ext cx="8964613" cy="1582738"/>
          </a:xfrm>
        </p:spPr>
        <p:txBody>
          <a:bodyPr/>
          <a:lstStyle/>
          <a:p>
            <a:pPr eaLnBrk="1" hangingPunct="1"/>
            <a:r>
              <a:rPr lang="en-US" sz="3200" dirty="0" smtClean="0">
                <a:solidFill>
                  <a:srgbClr val="C00000"/>
                </a:solidFill>
              </a:rPr>
              <a:t>Terms of Trade</a:t>
            </a:r>
            <a:r>
              <a:rPr lang="en-US" sz="3600" dirty="0" smtClean="0">
                <a:solidFill>
                  <a:srgbClr val="C00000"/>
                </a:solidFill>
              </a:rPr>
              <a:t/>
            </a:r>
            <a:br>
              <a:rPr lang="en-US" sz="3600" dirty="0" smtClean="0">
                <a:solidFill>
                  <a:srgbClr val="C00000"/>
                </a:solidFill>
              </a:rPr>
            </a:br>
            <a:r>
              <a:rPr lang="en-US" sz="2800" dirty="0" smtClean="0">
                <a:solidFill>
                  <a:srgbClr val="C00000"/>
                </a:solidFill>
              </a:rPr>
              <a:t>It takes about 60 kilograms of wheat flour to meet </a:t>
            </a:r>
            <a:r>
              <a:rPr lang="en-US" sz="2800" b="1" dirty="0" smtClean="0">
                <a:solidFill>
                  <a:srgbClr val="C00000"/>
                </a:solidFill>
              </a:rPr>
              <a:t>minimum requirements</a:t>
            </a:r>
            <a:r>
              <a:rPr lang="en-US" sz="2800" dirty="0" smtClean="0">
                <a:solidFill>
                  <a:srgbClr val="C00000"/>
                </a:solidFill>
              </a:rPr>
              <a:t> of a family of 6 for one month!</a:t>
            </a:r>
            <a:endParaRPr lang="en-CA" sz="2800" dirty="0" smtClean="0">
              <a:solidFill>
                <a:srgbClr val="C00000"/>
              </a:solidFill>
            </a:endParaRPr>
          </a:p>
        </p:txBody>
      </p:sp>
      <p:graphicFrame>
        <p:nvGraphicFramePr>
          <p:cNvPr id="28703" name="Group 31"/>
          <p:cNvGraphicFramePr>
            <a:graphicFrameLocks noGrp="1"/>
          </p:cNvGraphicFramePr>
          <p:nvPr>
            <p:ph idx="1"/>
          </p:nvPr>
        </p:nvGraphicFramePr>
        <p:xfrm>
          <a:off x="250825" y="1795460"/>
          <a:ext cx="8893175" cy="4609816"/>
        </p:xfrm>
        <a:graphic>
          <a:graphicData uri="http://schemas.openxmlformats.org/drawingml/2006/table">
            <a:tbl>
              <a:tblPr/>
              <a:tblGrid>
                <a:gridCol w="4446588"/>
                <a:gridCol w="4446587"/>
              </a:tblGrid>
              <a:tr h="94774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2800" b="1" i="0" u="none" strike="noStrike" cap="none" normalizeH="0" baseline="0" dirty="0" smtClean="0">
                        <a:ln>
                          <a:noFill/>
                        </a:ln>
                        <a:solidFill>
                          <a:srgbClr val="FFFFFF"/>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1" i="0" u="none" strike="noStrike" cap="none" normalizeH="0" baseline="0" dirty="0" err="1" smtClean="0">
                          <a:ln>
                            <a:noFill/>
                          </a:ln>
                          <a:solidFill>
                            <a:srgbClr val="FFFFFF"/>
                          </a:solidFill>
                          <a:effectLst/>
                          <a:latin typeface="Calibri" pitchFamily="34" charset="0"/>
                          <a:cs typeface="Arial" charset="0"/>
                        </a:rPr>
                        <a:t>Kgs</a:t>
                      </a:r>
                      <a:r>
                        <a:rPr kumimoji="0" lang="en-CA" sz="2800" b="1" i="0" u="none" strike="noStrike" cap="none" normalizeH="0" baseline="0" dirty="0" smtClean="0">
                          <a:ln>
                            <a:noFill/>
                          </a:ln>
                          <a:solidFill>
                            <a:srgbClr val="FFFFFF"/>
                          </a:solidFill>
                          <a:effectLst/>
                          <a:latin typeface="Calibri" pitchFamily="34" charset="0"/>
                          <a:cs typeface="Arial" charset="0"/>
                        </a:rPr>
                        <a:t>. of Wheat flour per one day of wage labour in 2011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9155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smtClean="0">
                          <a:ln>
                            <a:noFill/>
                          </a:ln>
                          <a:solidFill>
                            <a:srgbClr val="000000"/>
                          </a:solidFill>
                          <a:effectLst/>
                          <a:latin typeface="Calibri" pitchFamily="34" charset="0"/>
                          <a:cs typeface="Arial" charset="0"/>
                        </a:rPr>
                        <a:t>Lahore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dirty="0" smtClean="0">
                          <a:ln>
                            <a:noFill/>
                          </a:ln>
                          <a:solidFill>
                            <a:srgbClr val="000000"/>
                          </a:solidFill>
                          <a:effectLst/>
                          <a:latin typeface="Calibri" pitchFamily="34" charset="0"/>
                          <a:cs typeface="Arial" charset="0"/>
                        </a:rPr>
                        <a:t>13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9155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dirty="0" smtClean="0">
                          <a:ln>
                            <a:noFill/>
                          </a:ln>
                          <a:solidFill>
                            <a:srgbClr val="000000"/>
                          </a:solidFill>
                          <a:effectLst/>
                          <a:latin typeface="Calibri" pitchFamily="34" charset="0"/>
                          <a:cs typeface="Arial" charset="0"/>
                        </a:rPr>
                        <a:t>Karachi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dirty="0" smtClean="0">
                          <a:ln>
                            <a:noFill/>
                          </a:ln>
                          <a:solidFill>
                            <a:srgbClr val="000000"/>
                          </a:solidFill>
                          <a:effectLst/>
                          <a:latin typeface="Calibri" pitchFamily="34" charset="0"/>
                          <a:cs typeface="Arial" charset="0"/>
                        </a:rPr>
                        <a:t>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9155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smtClean="0">
                          <a:ln>
                            <a:noFill/>
                          </a:ln>
                          <a:solidFill>
                            <a:srgbClr val="000000"/>
                          </a:solidFill>
                          <a:effectLst/>
                          <a:latin typeface="Calibri" pitchFamily="34" charset="0"/>
                          <a:cs typeface="Arial" charset="0"/>
                        </a:rPr>
                        <a:t>Peshawar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dirty="0" smtClean="0">
                          <a:ln>
                            <a:noFill/>
                          </a:ln>
                          <a:solidFill>
                            <a:srgbClr val="000000"/>
                          </a:solidFill>
                          <a:effectLst/>
                          <a:latin typeface="Calibri" pitchFamily="34" charset="0"/>
                          <a:cs typeface="Arial"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9155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smtClean="0">
                          <a:ln>
                            <a:noFill/>
                          </a:ln>
                          <a:solidFill>
                            <a:srgbClr val="000000"/>
                          </a:solidFill>
                          <a:effectLst/>
                          <a:latin typeface="Calibri" pitchFamily="34" charset="0"/>
                          <a:cs typeface="Arial" charset="0"/>
                        </a:rPr>
                        <a:t>Quetta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800" b="0" i="0" u="none" strike="noStrike" cap="none" normalizeH="0" baseline="0" dirty="0" smtClean="0">
                          <a:ln>
                            <a:noFill/>
                          </a:ln>
                          <a:solidFill>
                            <a:srgbClr val="000000"/>
                          </a:solidFill>
                          <a:effectLst/>
                          <a:latin typeface="Calibri" pitchFamily="34" charset="0"/>
                          <a:cs typeface="Arial" charset="0"/>
                        </a:rPr>
                        <a:t>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14600"/>
            <a:ext cx="8229600" cy="1143000"/>
          </a:xfrm>
        </p:spPr>
        <p:txBody>
          <a:bodyPr>
            <a:normAutofit fontScale="90000"/>
          </a:bodyPr>
          <a:lstStyle/>
          <a:p>
            <a:r>
              <a:rPr lang="en-US" dirty="0" smtClean="0">
                <a:solidFill>
                  <a:srgbClr val="C00000"/>
                </a:solidFill>
              </a:rPr>
              <a:t>How Official Numbers </a:t>
            </a:r>
            <a:br>
              <a:rPr lang="en-US" dirty="0" smtClean="0">
                <a:solidFill>
                  <a:srgbClr val="C00000"/>
                </a:solidFill>
              </a:rPr>
            </a:br>
            <a:r>
              <a:rPr lang="en-US" b="1" dirty="0" smtClean="0">
                <a:solidFill>
                  <a:srgbClr val="C00000"/>
                </a:solidFill>
              </a:rPr>
              <a:t>Deliberately Hide </a:t>
            </a:r>
            <a:r>
              <a:rPr lang="en-US" dirty="0" smtClean="0">
                <a:solidFill>
                  <a:srgbClr val="C00000"/>
                </a:solidFill>
              </a:rPr>
              <a:t/>
            </a:r>
            <a:br>
              <a:rPr lang="en-US" dirty="0" smtClean="0">
                <a:solidFill>
                  <a:srgbClr val="C00000"/>
                </a:solidFill>
              </a:rPr>
            </a:br>
            <a:r>
              <a:rPr lang="en-US" dirty="0" smtClean="0">
                <a:solidFill>
                  <a:srgbClr val="C00000"/>
                </a:solidFill>
              </a:rPr>
              <a:t>the Reality:</a:t>
            </a:r>
            <a:br>
              <a:rPr lang="en-US" dirty="0" smtClean="0">
                <a:solidFill>
                  <a:srgbClr val="C00000"/>
                </a:solidFill>
              </a:rPr>
            </a:br>
            <a:r>
              <a:rPr lang="en-US" dirty="0" smtClean="0">
                <a:solidFill>
                  <a:srgbClr val="C00000"/>
                </a:solidFill>
              </a:rPr>
              <a:t>Two Examples</a:t>
            </a:r>
            <a:endParaRPr lang="en-US" dirty="0">
              <a:solidFill>
                <a:srgbClr val="C00000"/>
              </a:solidFill>
            </a:endParaRPr>
          </a:p>
        </p:txBody>
      </p:sp>
      <p:sp>
        <p:nvSpPr>
          <p:cNvPr id="3" name="Content Placeholder 2"/>
          <p:cNvSpPr>
            <a:spLocks noGrp="1"/>
          </p:cNvSpPr>
          <p:nvPr>
            <p:ph idx="1"/>
          </p:nvPr>
        </p:nvSpPr>
        <p:spPr>
          <a:xfrm>
            <a:off x="457200" y="6080444"/>
            <a:ext cx="8229600" cy="45719"/>
          </a:xfrm>
        </p:spPr>
        <p:txBody>
          <a:bodyPr>
            <a:normAutofit fontScale="25000" lnSpcReduction="20000"/>
          </a:bodyPr>
          <a:lstStyle/>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5105400"/>
            <a:ext cx="1600200" cy="646331"/>
          </a:xfrm>
          <a:prstGeom prst="rect">
            <a:avLst/>
          </a:prstGeom>
          <a:noFill/>
        </p:spPr>
        <p:txBody>
          <a:bodyPr wrap="square" rtlCol="0">
            <a:spAutoFit/>
          </a:bodyPr>
          <a:lstStyle/>
          <a:p>
            <a:r>
              <a:rPr lang="en-CA" dirty="0" smtClean="0"/>
              <a:t>Source: Labour Force Surveys</a:t>
            </a:r>
            <a:endParaRPr lang="en-CA" dirty="0"/>
          </a:p>
        </p:txBody>
      </p:sp>
      <p:sp>
        <p:nvSpPr>
          <p:cNvPr id="7" name="Title 6"/>
          <p:cNvSpPr>
            <a:spLocks noGrp="1"/>
          </p:cNvSpPr>
          <p:nvPr>
            <p:ph type="title"/>
          </p:nvPr>
        </p:nvSpPr>
        <p:spPr>
          <a:xfrm>
            <a:off x="457200" y="152400"/>
            <a:ext cx="8229600" cy="1143000"/>
          </a:xfrm>
        </p:spPr>
        <p:txBody>
          <a:bodyPr>
            <a:normAutofit/>
          </a:bodyPr>
          <a:lstStyle/>
          <a:p>
            <a:r>
              <a:rPr lang="en-CA" sz="3200" dirty="0" smtClean="0"/>
              <a:t>Example 1: </a:t>
            </a:r>
            <a:r>
              <a:rPr lang="en-US" sz="3200" dirty="0" smtClean="0"/>
              <a:t>The Increase in Employed between 2005-2008 – </a:t>
            </a:r>
            <a:r>
              <a:rPr lang="en-US" sz="3200" b="1" dirty="0" smtClean="0"/>
              <a:t>simply a definitional adjustment</a:t>
            </a:r>
            <a:endParaRPr lang="en-US" sz="3200" b="1" dirty="0"/>
          </a:p>
        </p:txBody>
      </p:sp>
      <p:graphicFrame>
        <p:nvGraphicFramePr>
          <p:cNvPr id="8" name="Chart 7"/>
          <p:cNvGraphicFramePr/>
          <p:nvPr/>
        </p:nvGraphicFramePr>
        <p:xfrm>
          <a:off x="228600" y="1371600"/>
          <a:ext cx="4343400" cy="266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4724400" y="1371600"/>
          <a:ext cx="4267200" cy="2667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nvGraphicFramePr>
        <p:xfrm>
          <a:off x="1828800" y="4114800"/>
          <a:ext cx="6553200" cy="2743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Example 2: Poverty in Pakistan</a:t>
            </a:r>
            <a:endParaRPr lang="en-CA" dirty="0"/>
          </a:p>
        </p:txBody>
      </p:sp>
      <p:graphicFrame>
        <p:nvGraphicFramePr>
          <p:cNvPr id="3" name="Chart 2"/>
          <p:cNvGraphicFramePr>
            <a:graphicFrameLocks/>
          </p:cNvGraphicFramePr>
          <p:nvPr/>
        </p:nvGraphicFramePr>
        <p:xfrm>
          <a:off x="457200" y="1752600"/>
          <a:ext cx="8229600" cy="46482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a:xfrm>
            <a:off x="6400800" y="3810000"/>
            <a:ext cx="1219200" cy="762000"/>
          </a:xfrm>
          <a:prstGeom prst="straightConnector1">
            <a:avLst/>
          </a:prstGeom>
          <a:ln w="920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7" descr="bismillah"/>
          <p:cNvPicPr>
            <a:picLocks noChangeAspect="1" noChangeArrowheads="1"/>
          </p:cNvPicPr>
          <p:nvPr/>
        </p:nvPicPr>
        <p:blipFill>
          <a:blip r:embed="rId2" cstate="print"/>
          <a:srcRect/>
          <a:stretch>
            <a:fillRect/>
          </a:stretch>
        </p:blipFill>
        <p:spPr bwMode="auto">
          <a:xfrm>
            <a:off x="684213" y="476250"/>
            <a:ext cx="7775575" cy="5905500"/>
          </a:xfrm>
          <a:prstGeom prst="rect">
            <a:avLst/>
          </a:prstGeom>
          <a:solidFill>
            <a:schemeClr val="accent2"/>
          </a:solidFill>
          <a:ln w="9525">
            <a:solidFill>
              <a:schemeClr val="accent2"/>
            </a:solid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dirty="0" smtClean="0"/>
              <a:t>Despite a decline in poverty, </a:t>
            </a:r>
            <a:r>
              <a:rPr lang="en-CA" sz="3200" b="1" dirty="0" smtClean="0"/>
              <a:t>real household consumption expenditure remained stagnant</a:t>
            </a:r>
            <a:endParaRPr lang="en-CA" sz="3200" b="1" dirty="0"/>
          </a:p>
        </p:txBody>
      </p:sp>
      <p:graphicFrame>
        <p:nvGraphicFramePr>
          <p:cNvPr id="3" name="Chart 2"/>
          <p:cNvGraphicFramePr/>
          <p:nvPr/>
        </p:nvGraphicFramePr>
        <p:xfrm>
          <a:off x="395536" y="1340768"/>
          <a:ext cx="8208912"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304800" y="6211669"/>
            <a:ext cx="4800600" cy="646331"/>
          </a:xfrm>
          <a:prstGeom prst="rect">
            <a:avLst/>
          </a:prstGeom>
          <a:noFill/>
        </p:spPr>
        <p:txBody>
          <a:bodyPr wrap="square" rtlCol="0">
            <a:spAutoFit/>
          </a:bodyPr>
          <a:lstStyle/>
          <a:p>
            <a:r>
              <a:rPr lang="en-CA" dirty="0" smtClean="0"/>
              <a:t>Source: HIES (various issues)</a:t>
            </a:r>
          </a:p>
          <a:p>
            <a:r>
              <a:rPr lang="en-CA" dirty="0" smtClean="0"/>
              <a:t>For real expenditure (2000-01=100)</a:t>
            </a:r>
            <a:endParaRPr lang="en-CA" dirty="0"/>
          </a:p>
        </p:txBody>
      </p:sp>
      <p:cxnSp>
        <p:nvCxnSpPr>
          <p:cNvPr id="6" name="Straight Arrow Connector 5"/>
          <p:cNvCxnSpPr/>
          <p:nvPr/>
        </p:nvCxnSpPr>
        <p:spPr>
          <a:xfrm flipH="1">
            <a:off x="6629400" y="1219200"/>
            <a:ext cx="838200" cy="3124200"/>
          </a:xfrm>
          <a:prstGeom prst="straightConnector1">
            <a:avLst/>
          </a:prstGeom>
          <a:ln w="8572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26170"/>
          </a:xfrm>
        </p:spPr>
        <p:txBody>
          <a:bodyPr>
            <a:noAutofit/>
          </a:bodyPr>
          <a:lstStyle/>
          <a:p>
            <a:r>
              <a:rPr lang="en-CA" sz="3200" dirty="0" smtClean="0"/>
              <a:t>Share of food expenditure in household consumption expenditure shows a </a:t>
            </a:r>
            <a:r>
              <a:rPr lang="en-CA" sz="3200" b="1" dirty="0" smtClean="0"/>
              <a:t>sharp increase after 2005-06</a:t>
            </a:r>
            <a:endParaRPr lang="en-CA" sz="3200" b="1" dirty="0"/>
          </a:p>
        </p:txBody>
      </p:sp>
      <p:graphicFrame>
        <p:nvGraphicFramePr>
          <p:cNvPr id="3" name="Chart 2"/>
          <p:cNvGraphicFramePr/>
          <p:nvPr/>
        </p:nvGraphicFramePr>
        <p:xfrm>
          <a:off x="395536" y="1700808"/>
          <a:ext cx="8352928" cy="439519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304800" y="6400800"/>
            <a:ext cx="3886200" cy="646331"/>
          </a:xfrm>
          <a:prstGeom prst="rect">
            <a:avLst/>
          </a:prstGeom>
          <a:noFill/>
        </p:spPr>
        <p:txBody>
          <a:bodyPr wrap="square" rtlCol="0">
            <a:spAutoFit/>
          </a:bodyPr>
          <a:lstStyle/>
          <a:p>
            <a:r>
              <a:rPr lang="en-CA" dirty="0" smtClean="0"/>
              <a:t>Source: HIES (various issues)</a:t>
            </a:r>
          </a:p>
          <a:p>
            <a:endParaRPr lang="en-US" dirty="0"/>
          </a:p>
        </p:txBody>
      </p:sp>
      <p:cxnSp>
        <p:nvCxnSpPr>
          <p:cNvPr id="6" name="Straight Arrow Connector 5"/>
          <p:cNvCxnSpPr/>
          <p:nvPr/>
        </p:nvCxnSpPr>
        <p:spPr>
          <a:xfrm flipV="1">
            <a:off x="5257800" y="4419600"/>
            <a:ext cx="0" cy="1219200"/>
          </a:xfrm>
          <a:prstGeom prst="straightConnector1">
            <a:avLst/>
          </a:prstGeom>
          <a:ln w="53975">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8153400" y="5638800"/>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p:cNvSpPr>
          <p:nvPr>
            <p:ph type="title"/>
          </p:nvPr>
        </p:nvSpPr>
        <p:spPr>
          <a:xfrm>
            <a:off x="609600" y="228600"/>
            <a:ext cx="8229600" cy="1143000"/>
          </a:xfrm>
        </p:spPr>
        <p:txBody>
          <a:bodyPr>
            <a:noAutofit/>
          </a:bodyPr>
          <a:lstStyle/>
          <a:p>
            <a:r>
              <a:rPr lang="en-CA" sz="2800" dirty="0" smtClean="0"/>
              <a:t>Example 2: </a:t>
            </a:r>
            <a:r>
              <a:rPr lang="en-US" sz="2800" dirty="0" smtClean="0"/>
              <a:t>Poverty Estimates – Provincial Dimensions – Poverty in </a:t>
            </a:r>
            <a:r>
              <a:rPr lang="en-US" sz="2800" b="1" dirty="0" err="1" smtClean="0"/>
              <a:t>Sindh</a:t>
            </a:r>
            <a:r>
              <a:rPr lang="en-US" sz="2800" b="1" dirty="0" smtClean="0"/>
              <a:t> was made to decline by 15% </a:t>
            </a:r>
            <a:r>
              <a:rPr lang="en-US" sz="2800" dirty="0" smtClean="0"/>
              <a:t>between 2001 and 2004 to show </a:t>
            </a:r>
            <a:r>
              <a:rPr lang="en-US" sz="2800" b="1" dirty="0" smtClean="0"/>
              <a:t>5% overall decline</a:t>
            </a:r>
            <a:r>
              <a:rPr lang="en-US" sz="2800" dirty="0" smtClean="0"/>
              <a:t>!!</a:t>
            </a:r>
          </a:p>
        </p:txBody>
      </p:sp>
      <p:sp>
        <p:nvSpPr>
          <p:cNvPr id="41987" name="Text Box 8"/>
          <p:cNvSpPr txBox="1">
            <a:spLocks noChangeArrowheads="1"/>
          </p:cNvSpPr>
          <p:nvPr/>
        </p:nvSpPr>
        <p:spPr bwMode="auto">
          <a:xfrm>
            <a:off x="304800" y="6324600"/>
            <a:ext cx="4648200" cy="366713"/>
          </a:xfrm>
          <a:prstGeom prst="rect">
            <a:avLst/>
          </a:prstGeom>
          <a:noFill/>
          <a:ln w="9525">
            <a:noFill/>
            <a:miter lim="800000"/>
            <a:headEnd/>
            <a:tailEnd/>
          </a:ln>
        </p:spPr>
        <p:txBody>
          <a:bodyPr>
            <a:spAutoFit/>
          </a:bodyPr>
          <a:lstStyle/>
          <a:p>
            <a:pPr>
              <a:spcBef>
                <a:spcPct val="50000"/>
              </a:spcBef>
            </a:pPr>
            <a:r>
              <a:rPr lang="en-US" dirty="0"/>
              <a:t>Source: World </a:t>
            </a:r>
            <a:r>
              <a:rPr lang="en-US" dirty="0" smtClean="0"/>
              <a:t>Bank (2007)</a:t>
            </a:r>
            <a:endParaRPr lang="en-US" dirty="0"/>
          </a:p>
        </p:txBody>
      </p:sp>
      <p:graphicFrame>
        <p:nvGraphicFramePr>
          <p:cNvPr id="5" name="Chart 4"/>
          <p:cNvGraphicFramePr/>
          <p:nvPr/>
        </p:nvGraphicFramePr>
        <p:xfrm>
          <a:off x="357158" y="1214422"/>
          <a:ext cx="8429684" cy="5000660"/>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Arrow Connector 6"/>
          <p:cNvCxnSpPr/>
          <p:nvPr/>
        </p:nvCxnSpPr>
        <p:spPr>
          <a:xfrm flipH="1">
            <a:off x="3581400" y="1676400"/>
            <a:ext cx="533400" cy="5334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962400" y="1676400"/>
            <a:ext cx="228600" cy="1447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200" dirty="0" smtClean="0"/>
              <a:t>Non-income measures of poverty:</a:t>
            </a:r>
            <a:br>
              <a:rPr lang="en-CA" sz="3200" dirty="0" smtClean="0"/>
            </a:br>
            <a:r>
              <a:rPr lang="en-CA" sz="3200" b="1" dirty="0" smtClean="0"/>
              <a:t>Stagnant Gross Enrolment Rate at Primary Leve</a:t>
            </a:r>
            <a:r>
              <a:rPr lang="en-CA" sz="3200" dirty="0" smtClean="0"/>
              <a:t>l</a:t>
            </a:r>
            <a:endParaRPr lang="en-CA" sz="3200" dirty="0"/>
          </a:p>
        </p:txBody>
      </p:sp>
      <p:graphicFrame>
        <p:nvGraphicFramePr>
          <p:cNvPr id="3" name="Chart 2"/>
          <p:cNvGraphicFramePr/>
          <p:nvPr/>
        </p:nvGraphicFramePr>
        <p:xfrm>
          <a:off x="539552" y="1484784"/>
          <a:ext cx="8064896"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28600" y="6534834"/>
            <a:ext cx="3886200" cy="369332"/>
          </a:xfrm>
          <a:prstGeom prst="rect">
            <a:avLst/>
          </a:prstGeom>
          <a:noFill/>
        </p:spPr>
        <p:txBody>
          <a:bodyPr wrap="square" rtlCol="0">
            <a:spAutoFit/>
          </a:bodyPr>
          <a:lstStyle/>
          <a:p>
            <a:r>
              <a:rPr lang="en-CA" dirty="0" smtClean="0"/>
              <a:t>Source: HIES (various issues)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smtClean="0"/>
              <a:t>Declining proportion of households having access to piped water</a:t>
            </a:r>
            <a:endParaRPr lang="en-CA" b="1" dirty="0"/>
          </a:p>
        </p:txBody>
      </p:sp>
      <p:graphicFrame>
        <p:nvGraphicFramePr>
          <p:cNvPr id="3" name="Chart 2"/>
          <p:cNvGraphicFramePr/>
          <p:nvPr/>
        </p:nvGraphicFramePr>
        <p:xfrm>
          <a:off x="467544" y="1772816"/>
          <a:ext cx="8136904"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28600" y="6545225"/>
            <a:ext cx="3886200" cy="369332"/>
          </a:xfrm>
          <a:prstGeom prst="rect">
            <a:avLst/>
          </a:prstGeom>
          <a:noFill/>
        </p:spPr>
        <p:txBody>
          <a:bodyPr wrap="square" rtlCol="0">
            <a:spAutoFit/>
          </a:bodyPr>
          <a:lstStyle/>
          <a:p>
            <a:r>
              <a:rPr lang="en-CA" dirty="0" smtClean="0"/>
              <a:t>Source: HIES (various issues)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Rising proportion of housing units with one room since 2008-09</a:t>
            </a:r>
            <a:endParaRPr lang="en-CA" dirty="0"/>
          </a:p>
        </p:txBody>
      </p:sp>
      <p:graphicFrame>
        <p:nvGraphicFramePr>
          <p:cNvPr id="3" name="Chart 2"/>
          <p:cNvGraphicFramePr/>
          <p:nvPr/>
        </p:nvGraphicFramePr>
        <p:xfrm>
          <a:off x="467544" y="1556792"/>
          <a:ext cx="8280920"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28600" y="6534834"/>
            <a:ext cx="3886200" cy="369332"/>
          </a:xfrm>
          <a:prstGeom prst="rect">
            <a:avLst/>
          </a:prstGeom>
          <a:noFill/>
        </p:spPr>
        <p:txBody>
          <a:bodyPr wrap="square" rtlCol="0">
            <a:spAutoFit/>
          </a:bodyPr>
          <a:lstStyle/>
          <a:p>
            <a:r>
              <a:rPr lang="en-CA" dirty="0" smtClean="0"/>
              <a:t>Source: HIES (various issues)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26170"/>
          </a:xfrm>
        </p:spPr>
        <p:txBody>
          <a:bodyPr>
            <a:normAutofit fontScale="90000"/>
          </a:bodyPr>
          <a:lstStyle/>
          <a:p>
            <a:r>
              <a:rPr lang="en-CA" dirty="0" smtClean="0"/>
              <a:t>Declining Perception about household’s economic situation as compared to previous year</a:t>
            </a:r>
            <a:endParaRPr lang="en-CA" dirty="0"/>
          </a:p>
        </p:txBody>
      </p:sp>
      <p:graphicFrame>
        <p:nvGraphicFramePr>
          <p:cNvPr id="4" name="Chart 3"/>
          <p:cNvGraphicFramePr/>
          <p:nvPr/>
        </p:nvGraphicFramePr>
        <p:xfrm>
          <a:off x="467544" y="2057400"/>
          <a:ext cx="8280920" cy="439593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28600" y="6534834"/>
            <a:ext cx="3886200" cy="369332"/>
          </a:xfrm>
          <a:prstGeom prst="rect">
            <a:avLst/>
          </a:prstGeom>
          <a:noFill/>
        </p:spPr>
        <p:txBody>
          <a:bodyPr wrap="square" rtlCol="0">
            <a:spAutoFit/>
          </a:bodyPr>
          <a:lstStyle/>
          <a:p>
            <a:r>
              <a:rPr lang="en-CA" dirty="0" smtClean="0"/>
              <a:t>Source: HIES (various issues)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t>One Binding Constraint amongst many</a:t>
            </a:r>
            <a:r>
              <a:rPr lang="en-CA" sz="3600" dirty="0" smtClean="0"/>
              <a:t/>
            </a:r>
            <a:br>
              <a:rPr lang="en-CA" sz="3600" dirty="0" smtClean="0"/>
            </a:br>
            <a:r>
              <a:rPr lang="en-CA" sz="3600" dirty="0" smtClean="0"/>
              <a:t>Installed Capacity of Electricity (000 MW)</a:t>
            </a:r>
            <a:endParaRPr lang="en-CA" sz="3600"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 </a:t>
            </a:r>
          </a:p>
        </p:txBody>
      </p:sp>
      <p:graphicFrame>
        <p:nvGraphicFramePr>
          <p:cNvPr id="5" name="Chart 4"/>
          <p:cNvGraphicFramePr/>
          <p:nvPr/>
        </p:nvGraphicFramePr>
        <p:xfrm>
          <a:off x="228600" y="1524000"/>
          <a:ext cx="86106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CA" dirty="0" smtClean="0"/>
              <a:t>Slump in the Sources of Transport &amp; Communications</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p:nvPr/>
        </p:nvGraphicFramePr>
        <p:xfrm>
          <a:off x="304800" y="1600200"/>
          <a:ext cx="86106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685800"/>
            <a:ext cx="8991600" cy="1477962"/>
          </a:xfrm>
        </p:spPr>
        <p:txBody>
          <a:bodyPr>
            <a:normAutofit fontScale="90000"/>
          </a:bodyPr>
          <a:lstStyle/>
          <a:p>
            <a:r>
              <a:rPr lang="en-US" sz="4000" dirty="0" smtClean="0">
                <a:solidFill>
                  <a:srgbClr val="C00000"/>
                </a:solidFill>
              </a:rPr>
              <a:t>Existing Development </a:t>
            </a:r>
            <a:r>
              <a:rPr lang="en-US" sz="4000" dirty="0">
                <a:solidFill>
                  <a:srgbClr val="C00000"/>
                </a:solidFill>
              </a:rPr>
              <a:t>Strategy in </a:t>
            </a:r>
            <a:r>
              <a:rPr lang="en-US" sz="4000" dirty="0" smtClean="0">
                <a:solidFill>
                  <a:srgbClr val="C00000"/>
                </a:solidFill>
              </a:rPr>
              <a:t>Pakistan: </a:t>
            </a:r>
            <a:br>
              <a:rPr lang="en-US" sz="4000" dirty="0" smtClean="0">
                <a:solidFill>
                  <a:srgbClr val="C00000"/>
                </a:solidFill>
              </a:rPr>
            </a:br>
            <a:r>
              <a:rPr lang="en-US" sz="4000" dirty="0" smtClean="0">
                <a:solidFill>
                  <a:srgbClr val="C00000"/>
                </a:solidFill>
              </a:rPr>
              <a:t>New Growth Framework ? </a:t>
            </a:r>
            <a:br>
              <a:rPr lang="en-US" sz="4000" dirty="0" smtClean="0">
                <a:solidFill>
                  <a:srgbClr val="C00000"/>
                </a:solidFill>
              </a:rPr>
            </a:br>
            <a:r>
              <a:rPr lang="en-US" sz="4000" dirty="0" smtClean="0">
                <a:solidFill>
                  <a:srgbClr val="C00000"/>
                </a:solidFill>
              </a:rPr>
              <a:t>Markets, Cities, Youth and Connectivity</a:t>
            </a:r>
            <a:br>
              <a:rPr lang="en-US" sz="4000" dirty="0" smtClean="0">
                <a:solidFill>
                  <a:srgbClr val="C00000"/>
                </a:solidFill>
              </a:rPr>
            </a:br>
            <a:r>
              <a:rPr lang="en-US" sz="4000" dirty="0" smtClean="0">
                <a:solidFill>
                  <a:srgbClr val="C00000"/>
                </a:solidFill>
              </a:rPr>
              <a:t>No implementation</a:t>
            </a:r>
            <a:endParaRPr lang="en-US" sz="4000" dirty="0">
              <a:solidFill>
                <a:srgbClr val="C00000"/>
              </a:solidFill>
            </a:endParaRPr>
          </a:p>
        </p:txBody>
      </p:sp>
      <p:sp>
        <p:nvSpPr>
          <p:cNvPr id="65539" name="Rectangle 3"/>
          <p:cNvSpPr>
            <a:spLocks noGrp="1" noChangeArrowheads="1"/>
          </p:cNvSpPr>
          <p:nvPr>
            <p:ph type="body" idx="1"/>
          </p:nvPr>
        </p:nvSpPr>
        <p:spPr>
          <a:xfrm>
            <a:off x="533400" y="2590800"/>
            <a:ext cx="8229600" cy="4525963"/>
          </a:xfrm>
        </p:spPr>
        <p:txBody>
          <a:bodyPr/>
          <a:lstStyle/>
          <a:p>
            <a:pPr marL="609600" indent="-609600">
              <a:buNone/>
            </a:pPr>
            <a:r>
              <a:rPr lang="en-US" b="1" dirty="0" smtClean="0"/>
              <a:t>Continuing Reliance on: </a:t>
            </a:r>
          </a:p>
          <a:p>
            <a:pPr marL="609600" indent="-609600">
              <a:buFontTx/>
              <a:buAutoNum type="arabicPeriod"/>
            </a:pPr>
            <a:r>
              <a:rPr lang="en-US" b="1" dirty="0" smtClean="0"/>
              <a:t>Macro-economic </a:t>
            </a:r>
            <a:r>
              <a:rPr lang="en-US" b="1" dirty="0"/>
              <a:t>Stability – Policy Choices? </a:t>
            </a:r>
          </a:p>
          <a:p>
            <a:pPr marL="990600" lvl="1" indent="-533400">
              <a:buFontTx/>
              <a:buNone/>
            </a:pPr>
            <a:r>
              <a:rPr lang="en-US" dirty="0"/>
              <a:t>	or </a:t>
            </a:r>
            <a:r>
              <a:rPr lang="en-US" i="1" dirty="0"/>
              <a:t>need to meet fiscal imperatives</a:t>
            </a:r>
          </a:p>
          <a:p>
            <a:pPr marL="609600" indent="-609600">
              <a:buFontTx/>
              <a:buAutoNum type="arabicPeriod"/>
            </a:pPr>
            <a:r>
              <a:rPr lang="en-US" b="1" dirty="0"/>
              <a:t>Gains from Globalization?</a:t>
            </a:r>
          </a:p>
          <a:p>
            <a:pPr marL="990600" lvl="1" indent="-533400">
              <a:buFontTx/>
              <a:buNone/>
            </a:pPr>
            <a:r>
              <a:rPr lang="en-US" i="1" dirty="0"/>
              <a:t>or risk of snuffing out any possible growth</a:t>
            </a:r>
          </a:p>
          <a:p>
            <a:pPr marL="609600" indent="-609600">
              <a:buFontTx/>
              <a:buAutoNum type="arabicPeriod"/>
            </a:pPr>
            <a:r>
              <a:rPr lang="en-US" b="1" dirty="0"/>
              <a:t>Demographic </a:t>
            </a:r>
            <a:r>
              <a:rPr lang="en-US" b="1" dirty="0" err="1"/>
              <a:t>Divident</a:t>
            </a:r>
            <a:r>
              <a:rPr lang="en-US" b="1" dirty="0"/>
              <a:t>?</a:t>
            </a:r>
          </a:p>
          <a:p>
            <a:pPr marL="990600" lvl="1" indent="-533400">
              <a:buFontTx/>
              <a:buNone/>
            </a:pPr>
            <a:r>
              <a:rPr lang="en-US" i="1" dirty="0"/>
              <a:t>or demographic death trap</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Layout of this Presentation</a:t>
            </a:r>
            <a:endParaRPr lang="en-US" dirty="0">
              <a:solidFill>
                <a:srgbClr val="C00000"/>
              </a:solidFill>
            </a:endParaRPr>
          </a:p>
        </p:txBody>
      </p:sp>
      <p:sp>
        <p:nvSpPr>
          <p:cNvPr id="3" name="Content Placeholder 2"/>
          <p:cNvSpPr>
            <a:spLocks noGrp="1"/>
          </p:cNvSpPr>
          <p:nvPr>
            <p:ph idx="1"/>
          </p:nvPr>
        </p:nvSpPr>
        <p:spPr/>
        <p:txBody>
          <a:bodyPr>
            <a:normAutofit fontScale="85000" lnSpcReduction="20000"/>
          </a:bodyPr>
          <a:lstStyle/>
          <a:p>
            <a:r>
              <a:rPr lang="en-US" dirty="0" smtClean="0"/>
              <a:t>Some Stark Realities</a:t>
            </a:r>
          </a:p>
          <a:p>
            <a:r>
              <a:rPr lang="en-US" dirty="0" smtClean="0"/>
              <a:t>Economic Performance - Alarming Trends</a:t>
            </a:r>
          </a:p>
          <a:p>
            <a:r>
              <a:rPr lang="en-US" dirty="0" smtClean="0"/>
              <a:t>Official Explanations that defy economic logic</a:t>
            </a:r>
          </a:p>
          <a:p>
            <a:r>
              <a:rPr lang="en-US" dirty="0" smtClean="0"/>
              <a:t>Deliberately Eroded Statistical Basis</a:t>
            </a:r>
          </a:p>
          <a:p>
            <a:r>
              <a:rPr lang="en-US" dirty="0" smtClean="0"/>
              <a:t>Existing Development Strategy in Pakistan?</a:t>
            </a:r>
          </a:p>
          <a:p>
            <a:pPr lvl="1"/>
            <a:r>
              <a:rPr lang="en-US" dirty="0" smtClean="0"/>
              <a:t>Non existent  - ill conceived - not implementable</a:t>
            </a:r>
          </a:p>
          <a:p>
            <a:r>
              <a:rPr lang="en-US" dirty="0" smtClean="0"/>
              <a:t>The Need for new thinking</a:t>
            </a:r>
          </a:p>
          <a:p>
            <a:pPr lvl="1"/>
            <a:r>
              <a:rPr lang="en-US" dirty="0" smtClean="0"/>
              <a:t>Connecting the Disconnects</a:t>
            </a:r>
          </a:p>
          <a:p>
            <a:pPr marL="342900" lvl="1" indent="-342900">
              <a:buFont typeface="Arial" pitchFamily="34" charset="0"/>
              <a:buChar char="•"/>
            </a:pPr>
            <a:r>
              <a:rPr lang="en-US" sz="3300" dirty="0" smtClean="0"/>
              <a:t>Taking matters into our own hands</a:t>
            </a:r>
          </a:p>
          <a:p>
            <a:r>
              <a:rPr lang="en-US" sz="3300" dirty="0" smtClean="0"/>
              <a:t>The Crucial Role of the Educated Young Entrepreneurs of Pakistan</a:t>
            </a:r>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dirty="0">
                <a:solidFill>
                  <a:srgbClr val="C00000"/>
                </a:solidFill>
              </a:rPr>
              <a:t>Missing Links</a:t>
            </a:r>
          </a:p>
        </p:txBody>
      </p:sp>
      <p:sp>
        <p:nvSpPr>
          <p:cNvPr id="66563" name="Rectangle 3"/>
          <p:cNvSpPr>
            <a:spLocks noGrp="1" noChangeArrowheads="1"/>
          </p:cNvSpPr>
          <p:nvPr>
            <p:ph type="body" idx="1"/>
          </p:nvPr>
        </p:nvSpPr>
        <p:spPr/>
        <p:txBody>
          <a:bodyPr/>
          <a:lstStyle/>
          <a:p>
            <a:r>
              <a:rPr lang="en-US" sz="2800"/>
              <a:t>Weak Data and Weaker Analyses</a:t>
            </a:r>
          </a:p>
          <a:p>
            <a:r>
              <a:rPr lang="en-US" sz="2800"/>
              <a:t>Absence of M&amp;E and effective policy research and extension</a:t>
            </a:r>
          </a:p>
          <a:p>
            <a:pPr lvl="1"/>
            <a:r>
              <a:rPr lang="en-US" sz="2400"/>
              <a:t>Scant Regard for what works and what doesn’t and how it can be replicated and up-scaled</a:t>
            </a:r>
          </a:p>
          <a:p>
            <a:r>
              <a:rPr lang="en-US" sz="2800"/>
              <a:t>Little understanding or consideration of the complex micro-macro linkages and sectoral inter-relationships</a:t>
            </a:r>
          </a:p>
          <a:p>
            <a:r>
              <a:rPr lang="en-US" sz="2800"/>
              <a:t>No consideration of the importance of institutions</a:t>
            </a:r>
          </a:p>
          <a:p>
            <a:endParaRPr lang="en-US" sz="28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rmAutofit/>
          </a:bodyPr>
          <a:lstStyle/>
          <a:p>
            <a:r>
              <a:rPr lang="en-US" sz="4000" dirty="0" smtClean="0">
                <a:solidFill>
                  <a:srgbClr val="C00000"/>
                </a:solidFill>
              </a:rPr>
              <a:t>New Thinking Requires……….</a:t>
            </a:r>
            <a:endParaRPr lang="en-US" sz="4000" dirty="0">
              <a:solidFill>
                <a:srgbClr val="C00000"/>
              </a:solidFill>
            </a:endParaRPr>
          </a:p>
        </p:txBody>
      </p:sp>
      <p:sp>
        <p:nvSpPr>
          <p:cNvPr id="67587" name="Rectangle 3"/>
          <p:cNvSpPr>
            <a:spLocks noGrp="1" noChangeArrowheads="1"/>
          </p:cNvSpPr>
          <p:nvPr>
            <p:ph type="body" idx="1"/>
          </p:nvPr>
        </p:nvSpPr>
        <p:spPr/>
        <p:txBody>
          <a:bodyPr/>
          <a:lstStyle/>
          <a:p>
            <a:r>
              <a:rPr lang="en-US" dirty="0"/>
              <a:t>Focus on the neglected rural sector</a:t>
            </a:r>
          </a:p>
          <a:p>
            <a:r>
              <a:rPr lang="en-US" dirty="0" smtClean="0"/>
              <a:t>BUILD THE MISSING LINKAGES</a:t>
            </a:r>
            <a:endParaRPr lang="en-US" dirty="0"/>
          </a:p>
          <a:p>
            <a:r>
              <a:rPr lang="en-US" dirty="0"/>
              <a:t>Evidence from Pakistan</a:t>
            </a:r>
          </a:p>
          <a:p>
            <a:pPr lvl="1"/>
            <a:r>
              <a:rPr lang="en-US" dirty="0"/>
              <a:t>The Rural Investment Climate survey 2005</a:t>
            </a:r>
          </a:p>
          <a:p>
            <a:pPr lvl="1"/>
            <a:r>
              <a:rPr lang="en-US" dirty="0"/>
              <a:t> The Surveys of Domestic Commerce 2006</a:t>
            </a:r>
          </a:p>
          <a:p>
            <a:r>
              <a:rPr lang="en-US" dirty="0"/>
              <a:t>The need for focus on </a:t>
            </a:r>
            <a:r>
              <a:rPr lang="en-US" dirty="0" smtClean="0"/>
              <a:t>institutions</a:t>
            </a:r>
          </a:p>
          <a:p>
            <a:r>
              <a:rPr lang="en-US" dirty="0" smtClean="0"/>
              <a:t>The need to involve the abundant factor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152400"/>
            <a:ext cx="8229600" cy="1143000"/>
          </a:xfrm>
        </p:spPr>
        <p:txBody>
          <a:bodyPr>
            <a:noAutofit/>
          </a:bodyPr>
          <a:lstStyle/>
          <a:p>
            <a:r>
              <a:rPr lang="en-US" sz="4000" dirty="0">
                <a:solidFill>
                  <a:srgbClr val="C00000"/>
                </a:solidFill>
              </a:rPr>
              <a:t>Rural – The </a:t>
            </a:r>
            <a:r>
              <a:rPr lang="en-US" sz="4000" b="1" dirty="0">
                <a:solidFill>
                  <a:srgbClr val="C00000"/>
                </a:solidFill>
              </a:rPr>
              <a:t>neglected sector</a:t>
            </a:r>
            <a:r>
              <a:rPr lang="en-US" sz="4000" dirty="0">
                <a:solidFill>
                  <a:srgbClr val="C00000"/>
                </a:solidFill>
              </a:rPr>
              <a:t> in Pakistan’ s Development Strategy</a:t>
            </a:r>
          </a:p>
        </p:txBody>
      </p:sp>
      <p:sp>
        <p:nvSpPr>
          <p:cNvPr id="62467" name="Rectangle 3"/>
          <p:cNvSpPr>
            <a:spLocks noGrp="1" noChangeArrowheads="1"/>
          </p:cNvSpPr>
          <p:nvPr>
            <p:ph type="body" idx="1"/>
          </p:nvPr>
        </p:nvSpPr>
        <p:spPr>
          <a:xfrm>
            <a:off x="457200" y="1905000"/>
            <a:ext cx="8229600" cy="4525963"/>
          </a:xfrm>
        </p:spPr>
        <p:txBody>
          <a:bodyPr/>
          <a:lstStyle/>
          <a:p>
            <a:r>
              <a:rPr lang="en-US" sz="3000"/>
              <a:t>68% of the population is rural</a:t>
            </a:r>
          </a:p>
          <a:p>
            <a:r>
              <a:rPr lang="en-US" sz="3000"/>
              <a:t>High incidence of rural poverty (39%?!)</a:t>
            </a:r>
          </a:p>
          <a:p>
            <a:r>
              <a:rPr lang="en-US" sz="3000"/>
              <a:t>High agricultural growth appears to have coincided with rising poverty levels</a:t>
            </a:r>
          </a:p>
          <a:p>
            <a:r>
              <a:rPr lang="en-US" sz="3000"/>
              <a:t>Recognition that non-farm sector growth is necessary to address rural poverty.</a:t>
            </a:r>
          </a:p>
          <a:p>
            <a:r>
              <a:rPr lang="en-US" sz="3000"/>
              <a:t>Share of household income from rural non-farm activities is growing</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38150" y="0"/>
            <a:ext cx="8401050" cy="990600"/>
          </a:xfrm>
        </p:spPr>
        <p:txBody>
          <a:bodyPr/>
          <a:lstStyle/>
          <a:p>
            <a:r>
              <a:rPr lang="en-US" sz="4000" dirty="0">
                <a:solidFill>
                  <a:srgbClr val="C00000"/>
                </a:solidFill>
              </a:rPr>
              <a:t>What Makes “Rural” Areas Special?</a:t>
            </a:r>
          </a:p>
        </p:txBody>
      </p:sp>
      <p:sp>
        <p:nvSpPr>
          <p:cNvPr id="54275" name="Rectangle 3"/>
          <p:cNvSpPr>
            <a:spLocks noGrp="1" noChangeArrowheads="1"/>
          </p:cNvSpPr>
          <p:nvPr>
            <p:ph type="body" idx="4294967295"/>
          </p:nvPr>
        </p:nvSpPr>
        <p:spPr>
          <a:xfrm>
            <a:off x="533400" y="1085850"/>
            <a:ext cx="8229600" cy="5486400"/>
          </a:xfrm>
        </p:spPr>
        <p:txBody>
          <a:bodyPr>
            <a:normAutofit fontScale="92500" lnSpcReduction="10000"/>
          </a:bodyPr>
          <a:lstStyle/>
          <a:p>
            <a:r>
              <a:rPr lang="en-US" sz="2800" b="1" dirty="0"/>
              <a:t>There are sharp differences in economic and social constraints and outcomes between rural and urban areas</a:t>
            </a:r>
          </a:p>
          <a:p>
            <a:pPr lvl="1"/>
            <a:r>
              <a:rPr lang="en-US" sz="2200" dirty="0"/>
              <a:t>Poverty rates in rural areas are generally higher than in urban areas [although LGO2001 has obliterated the definitional distinction</a:t>
            </a:r>
            <a:r>
              <a:rPr lang="en-US" sz="2200" dirty="0" smtClean="0"/>
              <a:t>]</a:t>
            </a:r>
            <a:endParaRPr lang="en-US" sz="2000" dirty="0"/>
          </a:p>
          <a:p>
            <a:r>
              <a:rPr lang="en-US" sz="2800" b="1" dirty="0"/>
              <a:t>Public service delivery and outcomes are generally much poorer in rural areas</a:t>
            </a:r>
          </a:p>
          <a:p>
            <a:pPr lvl="1"/>
            <a:r>
              <a:rPr lang="en-US" sz="2200" dirty="0"/>
              <a:t>Infant mortality rates higher</a:t>
            </a:r>
          </a:p>
          <a:p>
            <a:pPr lvl="1"/>
            <a:r>
              <a:rPr lang="en-US" sz="2200" dirty="0"/>
              <a:t>Birth rates higher</a:t>
            </a:r>
          </a:p>
          <a:p>
            <a:pPr lvl="1"/>
            <a:r>
              <a:rPr lang="en-US" sz="2200" dirty="0"/>
              <a:t>Poorer access to health services</a:t>
            </a:r>
          </a:p>
          <a:p>
            <a:pPr lvl="1"/>
            <a:r>
              <a:rPr lang="en-US" sz="2200" dirty="0"/>
              <a:t>Poorer quality educational infrastructure, services and </a:t>
            </a:r>
            <a:r>
              <a:rPr lang="en-US" sz="2200" dirty="0" smtClean="0"/>
              <a:t>outcomes</a:t>
            </a:r>
            <a:endParaRPr lang="en-US" sz="2000" dirty="0"/>
          </a:p>
          <a:p>
            <a:r>
              <a:rPr lang="en-US" sz="3000" b="1" dirty="0"/>
              <a:t>Major role of agriculture in the rural economy </a:t>
            </a:r>
            <a:r>
              <a:rPr lang="en-US" sz="3000" b="1" dirty="0" smtClean="0"/>
              <a:t>BUT</a:t>
            </a:r>
            <a:endParaRPr lang="en-US" sz="3000" b="1" dirty="0"/>
          </a:p>
          <a:p>
            <a:pPr lvl="1"/>
            <a:r>
              <a:rPr lang="en-US" sz="2200" dirty="0"/>
              <a:t>Seasonal labor demand</a:t>
            </a:r>
          </a:p>
          <a:p>
            <a:pPr lvl="1"/>
            <a:r>
              <a:rPr lang="en-US" sz="2200" dirty="0"/>
              <a:t>Large fluctuations in agricultural output, price and incomes related to weather and pest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Share of Major Sectors in GDP and Employment (2007-08)</a:t>
            </a:r>
            <a:endParaRPr lang="en-CA" dirty="0"/>
          </a:p>
        </p:txBody>
      </p:sp>
      <p:graphicFrame>
        <p:nvGraphicFramePr>
          <p:cNvPr id="3" name="Chart 2"/>
          <p:cNvGraphicFramePr>
            <a:graphicFrameLocks/>
          </p:cNvGraphicFramePr>
          <p:nvPr/>
        </p:nvGraphicFramePr>
        <p:xfrm>
          <a:off x="381000" y="1600200"/>
          <a:ext cx="8305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2007-08</a:t>
            </a:r>
            <a:endParaRPr lang="en-C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667000"/>
            <a:ext cx="8229600" cy="1143000"/>
          </a:xfrm>
        </p:spPr>
        <p:txBody>
          <a:bodyPr>
            <a:normAutofit fontScale="90000"/>
          </a:bodyPr>
          <a:lstStyle/>
          <a:p>
            <a:r>
              <a:rPr lang="en-US" dirty="0" smtClean="0"/>
              <a:t>Relying on Government is NOT the answer</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457200" y="228600"/>
            <a:ext cx="8229600" cy="1066800"/>
          </a:xfrm>
        </p:spPr>
        <p:txBody>
          <a:bodyPr/>
          <a:lstStyle/>
          <a:p>
            <a:r>
              <a:rPr lang="en-US" sz="4000" dirty="0">
                <a:solidFill>
                  <a:srgbClr val="C00000"/>
                </a:solidFill>
              </a:rPr>
              <a:t>Rethinking Development Strategy</a:t>
            </a:r>
          </a:p>
        </p:txBody>
      </p:sp>
      <p:sp>
        <p:nvSpPr>
          <p:cNvPr id="3077" name="Rectangle 5"/>
          <p:cNvSpPr>
            <a:spLocks noGrp="1" noChangeArrowheads="1"/>
          </p:cNvSpPr>
          <p:nvPr>
            <p:ph type="body" idx="1"/>
          </p:nvPr>
        </p:nvSpPr>
        <p:spPr/>
        <p:txBody>
          <a:bodyPr>
            <a:normAutofit/>
          </a:bodyPr>
          <a:lstStyle/>
          <a:p>
            <a:pPr>
              <a:buFontTx/>
              <a:buNone/>
            </a:pPr>
            <a:r>
              <a:rPr lang="en-US" altLang="zh-CN" i="1" dirty="0">
                <a:ea typeface="宋体" pitchFamily="2" charset="-122"/>
              </a:rPr>
              <a:t>	</a:t>
            </a:r>
          </a:p>
          <a:p>
            <a:pPr algn="ctr">
              <a:buFontTx/>
              <a:buNone/>
            </a:pPr>
            <a:r>
              <a:rPr lang="en-US" altLang="zh-CN" i="1" dirty="0">
                <a:ea typeface="宋体" pitchFamily="2" charset="-122"/>
              </a:rPr>
              <a:t>	</a:t>
            </a:r>
            <a:r>
              <a:rPr lang="en-US" altLang="zh-CN" i="1" dirty="0" smtClean="0">
                <a:solidFill>
                  <a:srgbClr val="C00000"/>
                </a:solidFill>
                <a:ea typeface="宋体" pitchFamily="2" charset="-122"/>
              </a:rPr>
              <a:t>THE FUNDAMENTAL QUESTION</a:t>
            </a:r>
          </a:p>
          <a:p>
            <a:pPr>
              <a:buFontTx/>
              <a:buNone/>
            </a:pPr>
            <a:r>
              <a:rPr lang="en-US" altLang="zh-CN" i="1" dirty="0" smtClean="0">
                <a:ea typeface="宋体" pitchFamily="2" charset="-122"/>
              </a:rPr>
              <a:t>	</a:t>
            </a:r>
          </a:p>
          <a:p>
            <a:pPr>
              <a:buFontTx/>
              <a:buNone/>
            </a:pPr>
            <a:r>
              <a:rPr lang="en-US" altLang="zh-CN" i="1" dirty="0" smtClean="0">
                <a:ea typeface="宋体" pitchFamily="2" charset="-122"/>
              </a:rPr>
              <a:t>	The </a:t>
            </a:r>
            <a:r>
              <a:rPr lang="en-US" altLang="zh-CN" i="1" dirty="0">
                <a:ea typeface="宋体" pitchFamily="2" charset="-122"/>
              </a:rPr>
              <a:t>structural transformation of </a:t>
            </a:r>
            <a:r>
              <a:rPr lang="en-US" altLang="zh-CN" i="1" dirty="0" smtClean="0">
                <a:ea typeface="宋体" pitchFamily="2" charset="-122"/>
              </a:rPr>
              <a:t>Pakistan’s economy </a:t>
            </a:r>
            <a:r>
              <a:rPr lang="en-US" altLang="zh-CN" b="1" i="1" dirty="0">
                <a:ea typeface="宋体" pitchFamily="2" charset="-122"/>
              </a:rPr>
              <a:t>has not been accompanied </a:t>
            </a:r>
            <a:r>
              <a:rPr lang="en-US" altLang="zh-CN" i="1" dirty="0">
                <a:ea typeface="宋体" pitchFamily="2" charset="-122"/>
              </a:rPr>
              <a:t>by a </a:t>
            </a:r>
            <a:r>
              <a:rPr lang="en-US" altLang="zh-CN" b="1" i="1" dirty="0">
                <a:ea typeface="宋体" pitchFamily="2" charset="-122"/>
              </a:rPr>
              <a:t>concomitant decline in the proportion of </a:t>
            </a:r>
            <a:r>
              <a:rPr lang="en-US" altLang="zh-CN" b="1" i="1" dirty="0" err="1">
                <a:ea typeface="宋体" pitchFamily="2" charset="-122"/>
              </a:rPr>
              <a:t>labour</a:t>
            </a:r>
            <a:r>
              <a:rPr lang="en-US" altLang="zh-CN" b="1" i="1" dirty="0">
                <a:ea typeface="宋体" pitchFamily="2" charset="-122"/>
              </a:rPr>
              <a:t> employed in agriculture </a:t>
            </a:r>
            <a:r>
              <a:rPr lang="en-US" altLang="zh-CN" i="1" dirty="0">
                <a:ea typeface="宋体" pitchFamily="2" charset="-122"/>
              </a:rPr>
              <a:t>– </a:t>
            </a:r>
            <a:r>
              <a:rPr lang="en-US" altLang="zh-CN" b="1" i="1" dirty="0">
                <a:ea typeface="宋体" pitchFamily="2" charset="-122"/>
              </a:rPr>
              <a:t>WHY? </a:t>
            </a:r>
          </a:p>
          <a:p>
            <a:pPr>
              <a:buFontTx/>
              <a:buNone/>
            </a:pPr>
            <a:r>
              <a:rPr lang="en-US" altLang="zh-CN" dirty="0">
                <a:ea typeface="宋体" pitchFamily="2" charset="-122"/>
              </a:rPr>
              <a:t>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Autofit/>
          </a:bodyPr>
          <a:lstStyle/>
          <a:p>
            <a:r>
              <a:rPr lang="en-US" sz="3600" dirty="0" smtClean="0"/>
              <a:t>Distribution of Pakistan’s Poor Households 2007-08: </a:t>
            </a:r>
            <a:br>
              <a:rPr lang="en-US" sz="3600" dirty="0" smtClean="0"/>
            </a:br>
            <a:r>
              <a:rPr lang="en-US" sz="2800" dirty="0" smtClean="0"/>
              <a:t>42% are in the Rural Non Farm Sector</a:t>
            </a:r>
            <a:endParaRPr lang="en-CA" sz="2800" dirty="0"/>
          </a:p>
        </p:txBody>
      </p:sp>
      <p:graphicFrame>
        <p:nvGraphicFramePr>
          <p:cNvPr id="3" name="Chart 2"/>
          <p:cNvGraphicFramePr/>
          <p:nvPr/>
        </p:nvGraphicFramePr>
        <p:xfrm>
          <a:off x="381000" y="1905000"/>
          <a:ext cx="83058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HIES 2007-08</a:t>
            </a:r>
            <a:endParaRPr lang="en-CA"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6"/>
          <p:cNvSpPr>
            <a:spLocks noGrp="1" noChangeArrowheads="1"/>
          </p:cNvSpPr>
          <p:nvPr>
            <p:ph type="title"/>
          </p:nvPr>
        </p:nvSpPr>
        <p:spPr/>
        <p:txBody>
          <a:bodyPr>
            <a:noAutofit/>
          </a:bodyPr>
          <a:lstStyle/>
          <a:p>
            <a:r>
              <a:rPr lang="en-US" sz="4000" dirty="0">
                <a:solidFill>
                  <a:srgbClr val="C00000"/>
                </a:solidFill>
              </a:rPr>
              <a:t>The growth linkages of the rural non-farm economy </a:t>
            </a:r>
            <a:r>
              <a:rPr lang="en-US" altLang="zh-CN" sz="4000" dirty="0">
                <a:solidFill>
                  <a:srgbClr val="C00000"/>
                </a:solidFill>
                <a:ea typeface="宋体" pitchFamily="2" charset="-122"/>
              </a:rPr>
              <a:t>run in both directions</a:t>
            </a:r>
            <a:endParaRPr lang="en-US" sz="4000" dirty="0">
              <a:solidFill>
                <a:srgbClr val="C00000"/>
              </a:solidFill>
            </a:endParaRPr>
          </a:p>
        </p:txBody>
      </p:sp>
      <p:sp>
        <p:nvSpPr>
          <p:cNvPr id="6151" name="Rectangle 7"/>
          <p:cNvSpPr>
            <a:spLocks noGrp="1" noChangeArrowheads="1"/>
          </p:cNvSpPr>
          <p:nvPr>
            <p:ph type="body" idx="1"/>
          </p:nvPr>
        </p:nvSpPr>
        <p:spPr>
          <a:xfrm>
            <a:off x="457200" y="1905000"/>
            <a:ext cx="8229600" cy="4525963"/>
          </a:xfrm>
        </p:spPr>
        <p:txBody>
          <a:bodyPr/>
          <a:lstStyle/>
          <a:p>
            <a:r>
              <a:rPr lang="en-US" altLang="zh-CN" dirty="0" smtClean="0">
                <a:ea typeface="宋体" pitchFamily="2" charset="-122"/>
              </a:rPr>
              <a:t>Production </a:t>
            </a:r>
            <a:r>
              <a:rPr lang="en-US" altLang="zh-CN" dirty="0">
                <a:ea typeface="宋体" pitchFamily="2" charset="-122"/>
              </a:rPr>
              <a:t>linkages </a:t>
            </a:r>
            <a:r>
              <a:rPr lang="en-US" altLang="zh-CN" sz="2800" dirty="0">
                <a:ea typeface="宋体" pitchFamily="2" charset="-122"/>
              </a:rPr>
              <a:t>(forward and backward)</a:t>
            </a:r>
          </a:p>
          <a:p>
            <a:r>
              <a:rPr lang="en-US" altLang="zh-CN" dirty="0">
                <a:ea typeface="宋体" pitchFamily="2" charset="-122"/>
              </a:rPr>
              <a:t>Consumption linkages</a:t>
            </a:r>
          </a:p>
          <a:p>
            <a:r>
              <a:rPr lang="en-US" altLang="zh-CN" dirty="0">
                <a:ea typeface="宋体" pitchFamily="2" charset="-122"/>
              </a:rPr>
              <a:t>Labor market linkages</a:t>
            </a:r>
          </a:p>
          <a:p>
            <a:r>
              <a:rPr lang="en-US" altLang="zh-CN" dirty="0">
                <a:ea typeface="宋体" pitchFamily="2" charset="-122"/>
              </a:rPr>
              <a:t>Investment linkages</a:t>
            </a:r>
          </a:p>
          <a:p>
            <a:r>
              <a:rPr lang="en-US" altLang="zh-CN" dirty="0">
                <a:ea typeface="宋体" pitchFamily="2" charset="-122"/>
              </a:rPr>
              <a:t>Spatial linkages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cs typeface="Times New Roman" pitchFamily="18" charset="0"/>
              </a:rPr>
              <a:t>Distribution of Enterprises by Type for Rural and Small Towns in Punjab (2005)</a:t>
            </a:r>
            <a:endParaRPr lang="en-CA" sz="3800" dirty="0"/>
          </a:p>
        </p:txBody>
      </p:sp>
      <p:graphicFrame>
        <p:nvGraphicFramePr>
          <p:cNvPr id="3" name="Chart 2"/>
          <p:cNvGraphicFramePr/>
          <p:nvPr/>
        </p:nvGraphicFramePr>
        <p:xfrm>
          <a:off x="304800" y="1676400"/>
          <a:ext cx="83820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52400" y="6477000"/>
            <a:ext cx="4724400" cy="369332"/>
          </a:xfrm>
          <a:prstGeom prst="rect">
            <a:avLst/>
          </a:prstGeom>
          <a:noFill/>
        </p:spPr>
        <p:txBody>
          <a:bodyPr wrap="square" rtlCol="0">
            <a:spAutoFit/>
          </a:bodyPr>
          <a:lstStyle/>
          <a:p>
            <a:r>
              <a:rPr lang="en-US" dirty="0" smtClean="0"/>
              <a:t>Source: Rural Investment Climate Survey (2005)</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0" y="0"/>
            <a:ext cx="9144000" cy="701675"/>
          </a:xfrm>
        </p:spPr>
        <p:txBody>
          <a:bodyPr>
            <a:normAutofit fontScale="90000"/>
          </a:bodyPr>
          <a:lstStyle/>
          <a:p>
            <a:pPr eaLnBrk="1" hangingPunct="1"/>
            <a:r>
              <a:rPr lang="en-CA" sz="2400" b="1" dirty="0" smtClean="0"/>
              <a:t>The People of Pakistan today face every conceivable risk that is possible </a:t>
            </a:r>
          </a:p>
        </p:txBody>
      </p:sp>
      <p:graphicFrame>
        <p:nvGraphicFramePr>
          <p:cNvPr id="48186" name="Group 58"/>
          <p:cNvGraphicFramePr>
            <a:graphicFrameLocks noGrp="1"/>
          </p:cNvGraphicFramePr>
          <p:nvPr>
            <p:ph idx="1"/>
          </p:nvPr>
        </p:nvGraphicFramePr>
        <p:xfrm>
          <a:off x="0" y="692150"/>
          <a:ext cx="9144000" cy="6128385"/>
        </p:xfrm>
        <a:graphic>
          <a:graphicData uri="http://schemas.openxmlformats.org/drawingml/2006/table">
            <a:tbl>
              <a:tblPr/>
              <a:tblGrid>
                <a:gridCol w="1714500"/>
                <a:gridCol w="2538413"/>
                <a:gridCol w="1984375"/>
                <a:gridCol w="2906712"/>
              </a:tblGrid>
              <a:tr h="581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dirty="0" smtClean="0">
                          <a:ln>
                            <a:noFill/>
                          </a:ln>
                          <a:solidFill>
                            <a:srgbClr val="FFFFFF"/>
                          </a:solidFill>
                          <a:effectLst/>
                          <a:latin typeface="Calibri" pitchFamily="34" charset="0"/>
                          <a:cs typeface="Arial" charset="0"/>
                        </a:rPr>
                        <a:t>RISKS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smtClean="0">
                          <a:ln>
                            <a:noFill/>
                          </a:ln>
                          <a:solidFill>
                            <a:srgbClr val="FFFFFF"/>
                          </a:solidFill>
                          <a:effectLst/>
                          <a:latin typeface="Calibri" pitchFamily="34" charset="0"/>
                          <a:cs typeface="Arial" charset="0"/>
                        </a:rPr>
                        <a:t>Micro</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smtClean="0">
                          <a:ln>
                            <a:noFill/>
                          </a:ln>
                          <a:solidFill>
                            <a:srgbClr val="FFFFFF"/>
                          </a:solidFill>
                          <a:effectLst/>
                          <a:latin typeface="Calibri" pitchFamily="34" charset="0"/>
                          <a:cs typeface="Arial" charset="0"/>
                        </a:rPr>
                        <a:t>               (idiocyncratic)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smtClean="0">
                          <a:ln>
                            <a:noFill/>
                          </a:ln>
                          <a:solidFill>
                            <a:srgbClr val="FFFFFF"/>
                          </a:solidFill>
                          <a:effectLst/>
                          <a:latin typeface="Calibri" pitchFamily="34" charset="0"/>
                          <a:cs typeface="Arial" charset="0"/>
                        </a:rPr>
                        <a:t>Meso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1400" b="1" i="0" u="none" strike="noStrike" cap="none" normalizeH="0" baseline="0" smtClean="0">
                          <a:ln>
                            <a:noFill/>
                          </a:ln>
                          <a:solidFill>
                            <a:srgbClr val="FFFFFF"/>
                          </a:solidFill>
                          <a:effectLst/>
                          <a:latin typeface="Calibri" pitchFamily="34" charset="0"/>
                          <a:cs typeface="Arial" charset="0"/>
                        </a:rPr>
                        <a:t>Macro (Covariate)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874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Natural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Rainfall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Landslide</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Volcanic eruption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Calibri" pitchFamily="34" charset="0"/>
                          <a:cs typeface="Arial" charset="0"/>
                        </a:rPr>
                        <a:t>Earthquakes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Calibri" pitchFamily="34" charset="0"/>
                          <a:cs typeface="Arial" charset="0"/>
                        </a:rPr>
                        <a:t>Floods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Calibri" pitchFamily="34" charset="0"/>
                          <a:cs typeface="Arial" charset="0"/>
                        </a:rPr>
                        <a:t>Drought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Calibri" pitchFamily="34" charset="0"/>
                          <a:cs typeface="Arial" charset="0"/>
                        </a:rPr>
                        <a:t>Strong winds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674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Health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Illness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Injury</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Disability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Epidemic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676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Life-cycle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Birth </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Old age</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Death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873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Social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Calibri" pitchFamily="34" charset="0"/>
                          <a:cs typeface="Arial" charset="0"/>
                        </a:rPr>
                        <a:t>Crime</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dirty="0" smtClean="0">
                          <a:ln>
                            <a:noFill/>
                          </a:ln>
                          <a:solidFill>
                            <a:srgbClr val="000000"/>
                          </a:solidFill>
                          <a:effectLst/>
                          <a:latin typeface="Calibri" pitchFamily="34" charset="0"/>
                          <a:cs typeface="Arial" charset="0"/>
                        </a:rPr>
                        <a:t>Domestic violence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Terrorism</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Gangs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Civil strife</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War</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Social upheaval</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Output collapse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873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Economic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Unemployment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Harvest failure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Business failure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Resettlement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Balance of payment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Financial crisis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Technology/trade induced terms of trade shocks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4841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Political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Ethnic discrimination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Riots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Political default on social programs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Lip Service to Reform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676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Environmental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Pollution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Deforestation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0" i="0" u="none" strike="noStrike" cap="none" normalizeH="0" baseline="0" smtClean="0">
                          <a:ln>
                            <a:noFill/>
                          </a:ln>
                          <a:solidFill>
                            <a:srgbClr val="000000"/>
                          </a:solidFill>
                          <a:effectLst/>
                          <a:latin typeface="Calibri" pitchFamily="34" charset="0"/>
                          <a:cs typeface="Arial" charset="0"/>
                        </a:rPr>
                        <a:t>Nuclear disaster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4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bl>
          </a:graphicData>
        </a:graphic>
      </p:graphicFrame>
      <p:cxnSp>
        <p:nvCxnSpPr>
          <p:cNvPr id="6" name="Straight Arrow Connector 5"/>
          <p:cNvCxnSpPr/>
          <p:nvPr/>
        </p:nvCxnSpPr>
        <p:spPr>
          <a:xfrm>
            <a:off x="2500313" y="1143000"/>
            <a:ext cx="3071812" cy="1588"/>
          </a:xfrm>
          <a:prstGeom prst="straightConnector1">
            <a:avLst/>
          </a:prstGeom>
          <a:ln>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C00000"/>
                </a:solidFill>
                <a:cs typeface="Times New Roman" pitchFamily="18" charset="0"/>
              </a:rPr>
              <a:t>Profile of Rural Enterprises in Pakistan (2005</a:t>
            </a:r>
            <a:r>
              <a:rPr lang="en-US" dirty="0" smtClean="0">
                <a:solidFill>
                  <a:srgbClr val="C00000"/>
                </a:solidFill>
              </a:rPr>
              <a:t>)</a:t>
            </a:r>
            <a:endParaRPr lang="en-CA" dirty="0">
              <a:solidFill>
                <a:srgbClr val="C00000"/>
              </a:solidFill>
            </a:endParaRPr>
          </a:p>
        </p:txBody>
      </p:sp>
      <p:graphicFrame>
        <p:nvGraphicFramePr>
          <p:cNvPr id="4" name="Content Placeholder 3"/>
          <p:cNvGraphicFramePr>
            <a:graphicFrameLocks noGrp="1"/>
          </p:cNvGraphicFramePr>
          <p:nvPr>
            <p:ph idx="1"/>
          </p:nvPr>
        </p:nvGraphicFramePr>
        <p:xfrm>
          <a:off x="457200" y="1600200"/>
          <a:ext cx="8229600" cy="4800598"/>
        </p:xfrm>
        <a:graphic>
          <a:graphicData uri="http://schemas.openxmlformats.org/drawingml/2006/table">
            <a:tbl>
              <a:tblPr firstRow="1" bandRow="1">
                <a:tableStyleId>{21E4AEA4-8DFA-4A89-87EB-49C32662AFE0}</a:tableStyleId>
              </a:tblPr>
              <a:tblGrid>
                <a:gridCol w="4267200"/>
                <a:gridCol w="1320800"/>
                <a:gridCol w="1320800"/>
                <a:gridCol w="1320800"/>
              </a:tblGrid>
              <a:tr h="9627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200" u="none" strike="noStrike" cap="none" normalizeH="0" baseline="0" dirty="0" smtClean="0">
                          <a:ln>
                            <a:noFill/>
                          </a:ln>
                          <a:effectLst/>
                        </a:rPr>
                        <a:t>Rural</a:t>
                      </a:r>
                      <a:endParaRPr kumimoji="0" lang="en-US" sz="2200" b="0" i="0" u="none" strike="noStrike" cap="none" normalizeH="0" baseline="0" dirty="0" smtClean="0">
                        <a:ln>
                          <a:noFill/>
                        </a:ln>
                        <a:solidFill>
                          <a:schemeClr val="tx1"/>
                        </a:solidFill>
                        <a:effectLst/>
                        <a:latin typeface="Arial" charset="0"/>
                        <a:cs typeface="Arial" charset="0"/>
                      </a:endParaRPr>
                    </a:p>
                  </a:txBody>
                  <a:tcPr anchor="b"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Small Town</a:t>
                      </a:r>
                      <a:endParaRPr kumimoji="0" lang="en-US" sz="2200" b="0" i="0" u="none" strike="noStrike" cap="none" normalizeH="0" baseline="0" dirty="0" smtClean="0">
                        <a:ln>
                          <a:noFill/>
                        </a:ln>
                        <a:solidFill>
                          <a:schemeClr val="tx1"/>
                        </a:solidFill>
                        <a:effectLst/>
                        <a:latin typeface="Arial" charset="0"/>
                        <a:cs typeface="Arial" charset="0"/>
                      </a:endParaRPr>
                    </a:p>
                  </a:txBody>
                  <a:tcPr anchor="b"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Total</a:t>
                      </a:r>
                      <a:endParaRPr kumimoji="0" lang="en-US" sz="2200" b="0" i="0" u="none" strike="noStrike" cap="none" normalizeH="0" baseline="0" dirty="0" smtClean="0">
                        <a:ln>
                          <a:noFill/>
                        </a:ln>
                        <a:solidFill>
                          <a:schemeClr val="tx1"/>
                        </a:solidFill>
                        <a:effectLst/>
                        <a:latin typeface="Arial" charset="0"/>
                        <a:cs typeface="Arial" charset="0"/>
                      </a:endParaRPr>
                    </a:p>
                  </a:txBody>
                  <a:tcPr anchor="b" horzOverflow="overflow"/>
                </a:tc>
              </a:tr>
              <a:tr h="53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Average No. of Workers</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1.97</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2.05</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2.01</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r>
              <a:tr h="53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No. of Family Workers</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1.29</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smtClean="0">
                          <a:ln>
                            <a:noFill/>
                          </a:ln>
                          <a:effectLst/>
                        </a:rPr>
                        <a:t>1.37</a:t>
                      </a:r>
                      <a:endParaRPr kumimoji="0" lang="en-US" sz="22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1.33</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r>
              <a:tr h="53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No. of Hired Workers</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0.68</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smtClean="0">
                          <a:ln>
                            <a:noFill/>
                          </a:ln>
                          <a:effectLst/>
                        </a:rPr>
                        <a:t>0.68</a:t>
                      </a:r>
                      <a:endParaRPr kumimoji="0" lang="en-US" sz="22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0.68</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r>
              <a:tr h="53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Average age (years)</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9.17</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smtClean="0">
                          <a:ln>
                            <a:noFill/>
                          </a:ln>
                          <a:effectLst/>
                        </a:rPr>
                        <a:t>9.03</a:t>
                      </a:r>
                      <a:endParaRPr kumimoji="0" lang="en-US" sz="22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9.10</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r>
              <a:tr h="53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Stand-alone businesses  (%)</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94%</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67%</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80%</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r>
              <a:tr h="6286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Share of firms registered  (%)</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28%</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smtClean="0">
                          <a:ln>
                            <a:noFill/>
                          </a:ln>
                          <a:effectLst/>
                        </a:rPr>
                        <a:t>20%</a:t>
                      </a:r>
                      <a:endParaRPr kumimoji="0" lang="en-US" sz="22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24%</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r>
              <a:tr h="534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Sole proprietorships  (%)</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95%</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94%</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u="none" strike="noStrike" cap="none" normalizeH="0" baseline="0" dirty="0" smtClean="0">
                          <a:ln>
                            <a:noFill/>
                          </a:ln>
                          <a:effectLst/>
                        </a:rPr>
                        <a:t>94%</a:t>
                      </a:r>
                      <a:endParaRPr kumimoji="0" lang="en-US" sz="2200" b="0" i="0" u="none" strike="noStrike" cap="none" normalizeH="0" baseline="0" dirty="0" smtClean="0">
                        <a:ln>
                          <a:noFill/>
                        </a:ln>
                        <a:solidFill>
                          <a:schemeClr val="tx1"/>
                        </a:solidFill>
                        <a:effectLst/>
                        <a:latin typeface="Arial" charset="0"/>
                        <a:cs typeface="Arial" charset="0"/>
                      </a:endParaRPr>
                    </a:p>
                  </a:txBody>
                  <a:tcPr horzOverflow="overflow"/>
                </a:tc>
              </a:tr>
            </a:tbl>
          </a:graphicData>
        </a:graphic>
      </p:graphicFrame>
      <p:sp>
        <p:nvSpPr>
          <p:cNvPr id="5" name="TextBox 4"/>
          <p:cNvSpPr txBox="1"/>
          <p:nvPr/>
        </p:nvSpPr>
        <p:spPr>
          <a:xfrm>
            <a:off x="152400" y="6477000"/>
            <a:ext cx="4724400" cy="369332"/>
          </a:xfrm>
          <a:prstGeom prst="rect">
            <a:avLst/>
          </a:prstGeom>
          <a:noFill/>
        </p:spPr>
        <p:txBody>
          <a:bodyPr wrap="square" rtlCol="0">
            <a:spAutoFit/>
          </a:bodyPr>
          <a:lstStyle/>
          <a:p>
            <a:r>
              <a:rPr lang="en-US" dirty="0" smtClean="0"/>
              <a:t>Source: Rural Investment Climate Survey (2005)</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fontScale="90000"/>
          </a:bodyPr>
          <a:lstStyle/>
          <a:p>
            <a:r>
              <a:rPr lang="en-CA" dirty="0" smtClean="0"/>
              <a:t>Forward Linkages of Rural Non Farm Enterprises </a:t>
            </a:r>
            <a:br>
              <a:rPr lang="en-CA" dirty="0" smtClean="0"/>
            </a:br>
            <a:r>
              <a:rPr lang="en-CA" sz="2700" dirty="0" smtClean="0"/>
              <a:t>(share of sales by location)</a:t>
            </a:r>
            <a:endParaRPr lang="en-CA" sz="2700" dirty="0"/>
          </a:p>
        </p:txBody>
      </p:sp>
      <p:graphicFrame>
        <p:nvGraphicFramePr>
          <p:cNvPr id="3" name="Chart 2"/>
          <p:cNvGraphicFramePr/>
          <p:nvPr/>
        </p:nvGraphicFramePr>
        <p:xfrm>
          <a:off x="457200" y="2133600"/>
          <a:ext cx="82296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52400" y="6477000"/>
            <a:ext cx="4724400" cy="369332"/>
          </a:xfrm>
          <a:prstGeom prst="rect">
            <a:avLst/>
          </a:prstGeom>
          <a:noFill/>
        </p:spPr>
        <p:txBody>
          <a:bodyPr wrap="square" rtlCol="0">
            <a:spAutoFit/>
          </a:bodyPr>
          <a:lstStyle/>
          <a:p>
            <a:r>
              <a:rPr lang="en-US" dirty="0" smtClean="0"/>
              <a:t>Source: Rural Investment Climate Survey (2005)</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CA" dirty="0" smtClean="0"/>
              <a:t>Backward Linkages of Rural Non Farm Enterprises</a:t>
            </a:r>
            <a:br>
              <a:rPr lang="en-CA" dirty="0" smtClean="0"/>
            </a:br>
            <a:r>
              <a:rPr lang="en-CA" sz="2700" dirty="0" smtClean="0"/>
              <a:t>(Share of inputs originating from)</a:t>
            </a:r>
            <a:endParaRPr lang="en-CA" sz="2700" dirty="0"/>
          </a:p>
        </p:txBody>
      </p:sp>
      <p:graphicFrame>
        <p:nvGraphicFramePr>
          <p:cNvPr id="3" name="Chart 2"/>
          <p:cNvGraphicFramePr/>
          <p:nvPr/>
        </p:nvGraphicFramePr>
        <p:xfrm>
          <a:off x="304800" y="1752600"/>
          <a:ext cx="83820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52400" y="6477000"/>
            <a:ext cx="4724400" cy="369332"/>
          </a:xfrm>
          <a:prstGeom prst="rect">
            <a:avLst/>
          </a:prstGeom>
          <a:noFill/>
        </p:spPr>
        <p:txBody>
          <a:bodyPr wrap="square" rtlCol="0">
            <a:spAutoFit/>
          </a:bodyPr>
          <a:lstStyle/>
          <a:p>
            <a:r>
              <a:rPr lang="en-US" dirty="0" smtClean="0"/>
              <a:t>Source: Rural Investment Climate Survey (2005)</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cs typeface="Times New Roman" pitchFamily="18" charset="0"/>
              </a:rPr>
              <a:t>Enterprises using some form of Modern Practice/Service is extremely low</a:t>
            </a:r>
            <a:endParaRPr lang="en-CA" sz="3800" dirty="0"/>
          </a:p>
        </p:txBody>
      </p:sp>
      <p:graphicFrame>
        <p:nvGraphicFramePr>
          <p:cNvPr id="3" name="Chart 2"/>
          <p:cNvGraphicFramePr/>
          <p:nvPr/>
        </p:nvGraphicFramePr>
        <p:xfrm>
          <a:off x="457200" y="1752600"/>
          <a:ext cx="8229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52400" y="6477000"/>
            <a:ext cx="4724400" cy="369332"/>
          </a:xfrm>
          <a:prstGeom prst="rect">
            <a:avLst/>
          </a:prstGeom>
          <a:noFill/>
        </p:spPr>
        <p:txBody>
          <a:bodyPr wrap="square" rtlCol="0">
            <a:spAutoFit/>
          </a:bodyPr>
          <a:lstStyle/>
          <a:p>
            <a:r>
              <a:rPr lang="en-US" dirty="0" smtClean="0"/>
              <a:t>Source: Rural Investment Climate Survey (2005)</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C00000"/>
                </a:solidFill>
              </a:rPr>
              <a:t>Characteristics of Rural Non Farm Economy of Pakistan</a:t>
            </a:r>
            <a:endParaRPr lang="en-CA" dirty="0">
              <a:solidFill>
                <a:srgbClr val="C00000"/>
              </a:solidFill>
            </a:endParaRPr>
          </a:p>
        </p:txBody>
      </p:sp>
      <p:sp>
        <p:nvSpPr>
          <p:cNvPr id="3" name="Content Placeholder 2"/>
          <p:cNvSpPr>
            <a:spLocks noGrp="1"/>
          </p:cNvSpPr>
          <p:nvPr>
            <p:ph idx="1"/>
          </p:nvPr>
        </p:nvSpPr>
        <p:spPr>
          <a:xfrm>
            <a:off x="228600" y="1600200"/>
            <a:ext cx="8763000" cy="4876800"/>
          </a:xfrm>
        </p:spPr>
        <p:txBody>
          <a:bodyPr>
            <a:noAutofit/>
          </a:bodyPr>
          <a:lstStyle/>
          <a:p>
            <a:pPr>
              <a:lnSpc>
                <a:spcPct val="120000"/>
              </a:lnSpc>
            </a:pPr>
            <a:r>
              <a:rPr lang="en-US" sz="2400" dirty="0" smtClean="0"/>
              <a:t>Small Size of Enterprises – lack of collateral and high moral hazard</a:t>
            </a:r>
          </a:p>
          <a:p>
            <a:pPr>
              <a:lnSpc>
                <a:spcPct val="120000"/>
              </a:lnSpc>
            </a:pPr>
            <a:r>
              <a:rPr lang="en-US" sz="2400" dirty="0" smtClean="0"/>
              <a:t>Predominantly Sole proprietorship – unregistered and stand alone</a:t>
            </a:r>
          </a:p>
          <a:p>
            <a:pPr>
              <a:lnSpc>
                <a:spcPct val="120000"/>
              </a:lnSpc>
            </a:pPr>
            <a:r>
              <a:rPr lang="en-US" sz="2400" b="1" dirty="0" smtClean="0"/>
              <a:t>Primitive business practices and attitudes</a:t>
            </a:r>
          </a:p>
          <a:p>
            <a:pPr>
              <a:lnSpc>
                <a:spcPct val="120000"/>
              </a:lnSpc>
            </a:pPr>
            <a:r>
              <a:rPr lang="en-US" sz="2400" b="1" dirty="0" smtClean="0"/>
              <a:t>Lack of standards and quality in all aspects of transactions</a:t>
            </a:r>
          </a:p>
          <a:p>
            <a:pPr>
              <a:lnSpc>
                <a:spcPct val="120000"/>
              </a:lnSpc>
            </a:pPr>
            <a:r>
              <a:rPr lang="en-US" sz="2400" b="1" dirty="0" smtClean="0"/>
              <a:t>Limited Information Flow</a:t>
            </a:r>
          </a:p>
          <a:p>
            <a:pPr>
              <a:lnSpc>
                <a:spcPct val="120000"/>
              </a:lnSpc>
            </a:pPr>
            <a:r>
              <a:rPr lang="en-US" sz="2400" b="1" dirty="0" smtClean="0"/>
              <a:t>Low human capital - Inability to Assess Market -Inability to grow</a:t>
            </a:r>
          </a:p>
          <a:p>
            <a:pPr>
              <a:lnSpc>
                <a:spcPct val="120000"/>
              </a:lnSpc>
            </a:pPr>
            <a:r>
              <a:rPr lang="en-US" sz="2400" b="1" dirty="0" smtClean="0"/>
              <a:t>Limited Forward and Backward Linkages outside of Geographic Area</a:t>
            </a:r>
          </a:p>
          <a:p>
            <a:pPr>
              <a:lnSpc>
                <a:spcPct val="120000"/>
              </a:lnSpc>
            </a:pPr>
            <a:r>
              <a:rPr lang="en-US" sz="2400" b="1" dirty="0" smtClean="0"/>
              <a:t>Lack of Access to Finance</a:t>
            </a:r>
          </a:p>
          <a:p>
            <a:pPr>
              <a:lnSpc>
                <a:spcPct val="120000"/>
              </a:lnSpc>
            </a:pPr>
            <a:r>
              <a:rPr lang="en-US" sz="2400" b="1" dirty="0" smtClean="0"/>
              <a:t>Lack of Contracts and Enforcement</a:t>
            </a:r>
          </a:p>
          <a:p>
            <a:endParaRPr lang="en-CA" sz="24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fontScale="90000"/>
          </a:bodyPr>
          <a:lstStyle/>
          <a:p>
            <a:r>
              <a:rPr lang="en-US" dirty="0" smtClean="0">
                <a:solidFill>
                  <a:srgbClr val="C00000"/>
                </a:solidFill>
              </a:rPr>
              <a:t>Let us Turn these Weaknesses into an advantage!</a:t>
            </a:r>
            <a:br>
              <a:rPr lang="en-US" dirty="0" smtClean="0">
                <a:solidFill>
                  <a:srgbClr val="C00000"/>
                </a:solidFill>
              </a:rPr>
            </a:br>
            <a:r>
              <a:rPr lang="en-US" dirty="0" smtClean="0"/>
              <a:t/>
            </a:r>
            <a:br>
              <a:rPr lang="en-US" dirty="0" smtClean="0"/>
            </a:br>
            <a:r>
              <a:rPr lang="en-US" dirty="0" smtClean="0">
                <a:solidFill>
                  <a:srgbClr val="C00000"/>
                </a:solidFill>
              </a:rPr>
              <a:t>Accept responsibility for ourselves</a:t>
            </a:r>
            <a:endParaRPr lang="en-US" dirty="0">
              <a:solidFill>
                <a:srgbClr val="C00000"/>
              </a:solidFill>
            </a:endParaRPr>
          </a:p>
        </p:txBody>
      </p:sp>
      <p:sp>
        <p:nvSpPr>
          <p:cNvPr id="3" name="Content Placeholder 2"/>
          <p:cNvSpPr>
            <a:spLocks noGrp="1"/>
          </p:cNvSpPr>
          <p:nvPr>
            <p:ph idx="1"/>
          </p:nvPr>
        </p:nvSpPr>
        <p:spPr>
          <a:xfrm>
            <a:off x="457200" y="4038600"/>
            <a:ext cx="8229600" cy="2087563"/>
          </a:xfrm>
        </p:spPr>
        <p:txBody>
          <a:bodyPr/>
          <a:lstStyle/>
          <a:p>
            <a:pPr algn="ctr">
              <a:buNone/>
            </a:pPr>
            <a:r>
              <a:rPr lang="en-US" dirty="0" smtClean="0"/>
              <a:t>		</a:t>
            </a:r>
            <a:r>
              <a:rPr lang="en-US" dirty="0" smtClean="0">
                <a:solidFill>
                  <a:srgbClr val="C00000"/>
                </a:solidFill>
              </a:rPr>
              <a:t>Become the </a:t>
            </a:r>
          </a:p>
          <a:p>
            <a:pPr algn="ctr">
              <a:buNone/>
            </a:pPr>
            <a:r>
              <a:rPr lang="en-US" b="1" dirty="0" smtClean="0">
                <a:solidFill>
                  <a:srgbClr val="C00000"/>
                </a:solidFill>
              </a:rPr>
              <a:t>Educated Young Entrepreneurs of Pakistan</a:t>
            </a:r>
            <a:endParaRPr lang="en-US" b="1" dirty="0">
              <a:solidFill>
                <a:srgbClr val="C0000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Join “</a:t>
            </a:r>
            <a:r>
              <a:rPr lang="en-US" dirty="0" err="1" smtClean="0"/>
              <a:t>Umeed</a:t>
            </a:r>
            <a:r>
              <a:rPr lang="en-US" dirty="0" smtClean="0"/>
              <a:t>”</a:t>
            </a:r>
            <a:br>
              <a:rPr lang="en-US" dirty="0" smtClean="0"/>
            </a:br>
            <a:r>
              <a:rPr lang="en-US" dirty="0" smtClean="0"/>
              <a:t>a project to kick-start sustainable growth and employment generation</a:t>
            </a:r>
            <a:br>
              <a:rPr lang="en-US" dirty="0" smtClean="0"/>
            </a:br>
            <a:endParaRPr lang="en-US" dirty="0"/>
          </a:p>
        </p:txBody>
      </p:sp>
      <p:sp>
        <p:nvSpPr>
          <p:cNvPr id="3" name="Subtitle 2"/>
          <p:cNvSpPr>
            <a:spLocks noGrp="1"/>
          </p:cNvSpPr>
          <p:nvPr>
            <p:ph type="subTitle" idx="1"/>
          </p:nvPr>
        </p:nvSpPr>
        <p:spPr/>
        <p:txBody>
          <a:bodyPr>
            <a:normAutofit/>
          </a:bodyPr>
          <a:lstStyle/>
          <a:p>
            <a:endParaRPr lang="en-US"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Pakistan Needs “</a:t>
            </a:r>
            <a:r>
              <a:rPr lang="en-US" dirty="0" err="1" smtClean="0"/>
              <a:t>Umeed</a:t>
            </a:r>
            <a:r>
              <a:rPr lang="en-US" dirty="0" smtClean="0"/>
              <a:t>”</a:t>
            </a:r>
            <a:endParaRPr lang="en-US" dirty="0"/>
          </a:p>
        </p:txBody>
      </p:sp>
      <p:sp>
        <p:nvSpPr>
          <p:cNvPr id="3" name="Content Placeholder 2"/>
          <p:cNvSpPr>
            <a:spLocks noGrp="1"/>
          </p:cNvSpPr>
          <p:nvPr>
            <p:ph idx="1"/>
          </p:nvPr>
        </p:nvSpPr>
        <p:spPr/>
        <p:txBody>
          <a:bodyPr/>
          <a:lstStyle/>
          <a:p>
            <a:r>
              <a:rPr lang="en-US" dirty="0" smtClean="0"/>
              <a:t>The Need to kick-start </a:t>
            </a:r>
            <a:r>
              <a:rPr lang="en-US" b="1" dirty="0" smtClean="0"/>
              <a:t>inclusive</a:t>
            </a:r>
            <a:r>
              <a:rPr lang="en-US" dirty="0" smtClean="0"/>
              <a:t> growth – bring in the neglected segments, sectors and regions</a:t>
            </a:r>
          </a:p>
          <a:p>
            <a:r>
              <a:rPr lang="en-US" dirty="0" smtClean="0"/>
              <a:t>The Need to Provide </a:t>
            </a:r>
            <a:r>
              <a:rPr lang="en-US" i="1" dirty="0" err="1" smtClean="0"/>
              <a:t>Umeed</a:t>
            </a:r>
            <a:r>
              <a:rPr lang="en-US" dirty="0" smtClean="0"/>
              <a:t>  (hope) to the burgeoning youth bulge in the demographic pyramid</a:t>
            </a:r>
          </a:p>
          <a:p>
            <a:r>
              <a:rPr lang="en-US" dirty="0" smtClean="0"/>
              <a:t>The Need to provide gainful livelihoods to these youth</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Pakistan’s Population Pyramid</a:t>
            </a:r>
            <a:endParaRPr lang="en-US" dirty="0"/>
          </a:p>
        </p:txBody>
      </p:sp>
      <p:pic>
        <p:nvPicPr>
          <p:cNvPr id="13314" name="Picture 2" descr="http://mathdl.maa.org/images/upload_library/4/vol2/liteapplets/Eigenvalue/Pakistan.gif"/>
          <p:cNvPicPr>
            <a:picLocks noChangeAspect="1" noChangeArrowheads="1"/>
          </p:cNvPicPr>
          <p:nvPr/>
        </p:nvPicPr>
        <p:blipFill>
          <a:blip r:embed="rId2" cstate="print"/>
          <a:srcRect/>
          <a:stretch>
            <a:fillRect/>
          </a:stretch>
        </p:blipFill>
        <p:spPr bwMode="auto">
          <a:xfrm>
            <a:off x="990600" y="1524000"/>
            <a:ext cx="7620000" cy="5086351"/>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Intensity of Poverty</a:t>
            </a:r>
            <a:endParaRPr lang="en-US" dirty="0"/>
          </a:p>
        </p:txBody>
      </p:sp>
      <p:graphicFrame>
        <p:nvGraphicFramePr>
          <p:cNvPr id="5" name="Table 4"/>
          <p:cNvGraphicFramePr>
            <a:graphicFrameLocks noGrp="1"/>
          </p:cNvGraphicFramePr>
          <p:nvPr/>
        </p:nvGraphicFramePr>
        <p:xfrm>
          <a:off x="609600" y="1143000"/>
          <a:ext cx="7848599" cy="4572002"/>
        </p:xfrm>
        <a:graphic>
          <a:graphicData uri="http://schemas.openxmlformats.org/drawingml/2006/table">
            <a:tbl>
              <a:tblPr/>
              <a:tblGrid>
                <a:gridCol w="2414954"/>
                <a:gridCol w="1811215"/>
                <a:gridCol w="1811215"/>
                <a:gridCol w="1811215"/>
              </a:tblGrid>
              <a:tr h="659027">
                <a:tc>
                  <a:txBody>
                    <a:bodyPr/>
                    <a:lstStyle/>
                    <a:p>
                      <a:pPr algn="ctr" fontAlgn="b"/>
                      <a:r>
                        <a:rPr lang="en-US" sz="2000" b="0" i="1"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000" b="0" i="1" u="none" strike="noStrike">
                          <a:solidFill>
                            <a:srgbClr val="000000"/>
                          </a:solidFill>
                          <a:latin typeface="Arial"/>
                        </a:rPr>
                        <a:t>Houshold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000" b="0" i="1" u="none" strike="noStrike">
                          <a:solidFill>
                            <a:srgbClr val="000000"/>
                          </a:solidFill>
                          <a:latin typeface="Arial"/>
                        </a:rPr>
                        <a:t>Poor Households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000" b="0" i="1" u="none" strike="noStrike">
                          <a:solidFill>
                            <a:srgbClr val="000000"/>
                          </a:solidFill>
                          <a:latin typeface="Arial"/>
                        </a:rPr>
                        <a:t>Intensity of Poverty Index</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352">
                <a:tc>
                  <a:txBody>
                    <a:bodyPr/>
                    <a:lstStyle/>
                    <a:p>
                      <a:pPr algn="l" fontAlgn="b"/>
                      <a:r>
                        <a:rPr lang="en-US" sz="2000" b="0" i="0" u="none" strike="noStrike" dirty="0">
                          <a:solidFill>
                            <a:srgbClr val="000000"/>
                          </a:solidFill>
                          <a:latin typeface="Arial"/>
                        </a:rPr>
                        <a:t>Rice-Wheat Punjab</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20.3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10.5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0.5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243">
                <a:tc>
                  <a:txBody>
                    <a:bodyPr/>
                    <a:lstStyle/>
                    <a:p>
                      <a:pPr algn="l" fontAlgn="b"/>
                      <a:r>
                        <a:rPr lang="en-US" sz="2000" b="0" i="0" u="none" strike="noStrike" dirty="0">
                          <a:solidFill>
                            <a:srgbClr val="000000"/>
                          </a:solidFill>
                          <a:latin typeface="Arial"/>
                        </a:rPr>
                        <a:t>Mixed Punjab</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12.3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0.8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352">
                <a:tc>
                  <a:txBody>
                    <a:bodyPr/>
                    <a:lstStyle/>
                    <a:p>
                      <a:pPr algn="l" fontAlgn="b"/>
                      <a:r>
                        <a:rPr lang="en-US" sz="2000" b="0" i="0" u="none" strike="noStrike" dirty="0">
                          <a:solidFill>
                            <a:srgbClr val="000000"/>
                          </a:solidFill>
                          <a:latin typeface="Arial"/>
                        </a:rPr>
                        <a:t>Cotton-wheat Punjab</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15.5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25.1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243">
                <a:tc>
                  <a:txBody>
                    <a:bodyPr/>
                    <a:lstStyle/>
                    <a:p>
                      <a:pPr algn="l" fontAlgn="b"/>
                      <a:r>
                        <a:rPr lang="en-US" sz="2000" b="0" i="0" u="none" strike="noStrike" dirty="0" err="1">
                          <a:solidFill>
                            <a:srgbClr val="000000"/>
                          </a:solidFill>
                          <a:latin typeface="Arial"/>
                        </a:rPr>
                        <a:t>Barani</a:t>
                      </a:r>
                      <a:r>
                        <a:rPr lang="en-US" sz="2000" b="0" i="0" u="none" strike="noStrike" dirty="0">
                          <a:solidFill>
                            <a:srgbClr val="000000"/>
                          </a:solidFill>
                          <a:latin typeface="Arial"/>
                        </a:rPr>
                        <a:t> Punjab</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0.9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0.2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243">
                <a:tc>
                  <a:txBody>
                    <a:bodyPr/>
                    <a:lstStyle/>
                    <a:p>
                      <a:pPr algn="l" fontAlgn="b"/>
                      <a:r>
                        <a:rPr lang="en-US" sz="2000" b="0" i="0" u="none" strike="noStrike" dirty="0">
                          <a:solidFill>
                            <a:srgbClr val="000000"/>
                          </a:solidFill>
                          <a:latin typeface="Arial"/>
                        </a:rPr>
                        <a:t>Rice-other </a:t>
                      </a:r>
                      <a:r>
                        <a:rPr lang="en-US" sz="2000" b="0" i="0" u="none" strike="noStrike" dirty="0" err="1">
                          <a:solidFill>
                            <a:srgbClr val="000000"/>
                          </a:solidFill>
                          <a:latin typeface="Arial"/>
                        </a:rPr>
                        <a:t>Sindh</a:t>
                      </a:r>
                      <a:endParaRPr lang="en-US" sz="20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6.6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10.1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352">
                <a:tc>
                  <a:txBody>
                    <a:bodyPr/>
                    <a:lstStyle/>
                    <a:p>
                      <a:pPr algn="l" fontAlgn="b"/>
                      <a:r>
                        <a:rPr lang="en-US" sz="2000" b="0" i="0" u="none" strike="noStrike" dirty="0">
                          <a:solidFill>
                            <a:srgbClr val="000000"/>
                          </a:solidFill>
                          <a:latin typeface="Arial"/>
                        </a:rPr>
                        <a:t>Khyber </a:t>
                      </a:r>
                      <a:r>
                        <a:rPr lang="en-US" sz="2000" b="0" i="0" u="none" strike="noStrike" dirty="0" err="1">
                          <a:solidFill>
                            <a:srgbClr val="000000"/>
                          </a:solidFill>
                          <a:latin typeface="Arial"/>
                        </a:rPr>
                        <a:t>Pakhtunkhwa</a:t>
                      </a:r>
                      <a:endParaRPr lang="en-US" sz="20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11.3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0.9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352">
                <a:tc>
                  <a:txBody>
                    <a:bodyPr/>
                    <a:lstStyle/>
                    <a:p>
                      <a:pPr algn="l" fontAlgn="b"/>
                      <a:r>
                        <a:rPr lang="en-US" sz="2000" b="0" i="0" u="none" strike="noStrike" dirty="0">
                          <a:solidFill>
                            <a:srgbClr val="000000"/>
                          </a:solidFill>
                          <a:latin typeface="Arial"/>
                        </a:rPr>
                        <a:t>Low intensity Punjab</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6.7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12.9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352">
                <a:tc>
                  <a:txBody>
                    <a:bodyPr/>
                    <a:lstStyle/>
                    <a:p>
                      <a:pPr algn="l" fontAlgn="b"/>
                      <a:r>
                        <a:rPr lang="en-US" sz="2000" b="0" i="0" u="none" strike="noStrike">
                          <a:solidFill>
                            <a:srgbClr val="000000"/>
                          </a:solidFill>
                          <a:latin typeface="Arial"/>
                        </a:rPr>
                        <a:t>Cotton-wheat Sindh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17.3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12.6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0.7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243">
                <a:tc>
                  <a:txBody>
                    <a:bodyPr/>
                    <a:lstStyle/>
                    <a:p>
                      <a:pPr algn="l" fontAlgn="b"/>
                      <a:r>
                        <a:rPr lang="en-US" sz="2000" b="0" i="0" u="none" strike="noStrike">
                          <a:solidFill>
                            <a:srgbClr val="000000"/>
                          </a:solidFill>
                          <a:latin typeface="Arial"/>
                        </a:rPr>
                        <a:t>Balochistan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4.1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Arial"/>
                        </a:rPr>
                        <a:t>7.9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243">
                <a:tc>
                  <a:txBody>
                    <a:bodyPr/>
                    <a:lstStyle/>
                    <a:p>
                      <a:pPr algn="l" fontAlgn="b"/>
                      <a:r>
                        <a:rPr lang="en-US" sz="2000" b="0" i="0" u="none" strike="noStrike">
                          <a:solidFill>
                            <a:srgbClr val="000000"/>
                          </a:solidFill>
                          <a:latin typeface="Arial"/>
                        </a:rPr>
                        <a:t>All Pakistan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Arial"/>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CA" dirty="0" err="1" smtClean="0"/>
              <a:t>Sectoral</a:t>
            </a:r>
            <a:r>
              <a:rPr lang="en-CA" dirty="0" smtClean="0"/>
              <a:t> Real Growth Rates</a:t>
            </a:r>
            <a:endParaRPr lang="en-CA" dirty="0"/>
          </a:p>
        </p:txBody>
      </p:sp>
      <p:sp>
        <p:nvSpPr>
          <p:cNvPr id="5" name="TextBox 4"/>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6" name="Chart 5"/>
          <p:cNvGraphicFramePr/>
          <p:nvPr/>
        </p:nvGraphicFramePr>
        <p:xfrm>
          <a:off x="457200" y="1143000"/>
          <a:ext cx="78486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10" name="Straight Arrow Connector 9"/>
          <p:cNvCxnSpPr/>
          <p:nvPr/>
        </p:nvCxnSpPr>
        <p:spPr>
          <a:xfrm>
            <a:off x="1295400" y="2743200"/>
            <a:ext cx="7162800" cy="2133600"/>
          </a:xfrm>
          <a:prstGeom prst="straightConnector1">
            <a:avLst/>
          </a:prstGeom>
          <a:ln w="1047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t>Pakistan: Agro-climatic Zones by Intensity of Poverty 2007-08</a:t>
            </a:r>
            <a:endParaRPr lang="en-US" sz="3200" dirty="0"/>
          </a:p>
        </p:txBody>
      </p:sp>
      <p:pic>
        <p:nvPicPr>
          <p:cNvPr id="3" name="Picture 2" descr="3rd table.jpg"/>
          <p:cNvPicPr>
            <a:picLocks noChangeAspect="1"/>
          </p:cNvPicPr>
          <p:nvPr/>
        </p:nvPicPr>
        <p:blipFill>
          <a:blip r:embed="rId2" cstate="print"/>
          <a:stretch>
            <a:fillRect/>
          </a:stretch>
        </p:blipFill>
        <p:spPr>
          <a:xfrm>
            <a:off x="228600" y="1219200"/>
            <a:ext cx="8686799" cy="5486400"/>
          </a:xfrm>
          <a:prstGeom prst="rect">
            <a:avLst/>
          </a:prstGeom>
        </p:spPr>
      </p:pic>
      <p:sp>
        <p:nvSpPr>
          <p:cNvPr id="4" name="TextBox 3"/>
          <p:cNvSpPr txBox="1"/>
          <p:nvPr/>
        </p:nvSpPr>
        <p:spPr>
          <a:xfrm>
            <a:off x="304800" y="6248400"/>
            <a:ext cx="2971800" cy="369332"/>
          </a:xfrm>
          <a:prstGeom prst="rect">
            <a:avLst/>
          </a:prstGeom>
          <a:noFill/>
        </p:spPr>
        <p:txBody>
          <a:bodyPr wrap="square" rtlCol="0">
            <a:spAutoFit/>
          </a:bodyPr>
          <a:lstStyle/>
          <a:p>
            <a:r>
              <a:rPr lang="en-US" dirty="0" smtClean="0"/>
              <a:t>Based on FBS 2007-08 data</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Structure of “UMEED”</a:t>
            </a:r>
            <a:endParaRPr lang="en-US" dirty="0"/>
          </a:p>
        </p:txBody>
      </p:sp>
      <p:sp>
        <p:nvSpPr>
          <p:cNvPr id="7" name="TextBox 6"/>
          <p:cNvSpPr txBox="1"/>
          <p:nvPr/>
        </p:nvSpPr>
        <p:spPr>
          <a:xfrm>
            <a:off x="152400" y="1676400"/>
            <a:ext cx="8991600" cy="4493538"/>
          </a:xfrm>
          <a:prstGeom prst="rect">
            <a:avLst/>
          </a:prstGeom>
          <a:noFill/>
        </p:spPr>
        <p:txBody>
          <a:bodyPr wrap="square" rtlCol="0">
            <a:spAutoFit/>
          </a:bodyPr>
          <a:lstStyle/>
          <a:p>
            <a:pPr marL="519113" lvl="0" indent="-519113" fontAlgn="base">
              <a:spcBef>
                <a:spcPct val="0"/>
              </a:spcBef>
              <a:spcAft>
                <a:spcPct val="0"/>
              </a:spcAft>
              <a:buFont typeface="+mj-lt"/>
              <a:buAutoNum type="arabicPeriod"/>
              <a:tabLst>
                <a:tab pos="61913" algn="l"/>
              </a:tabLst>
            </a:pPr>
            <a:r>
              <a:rPr lang="en-CA" sz="2600" dirty="0" smtClean="0">
                <a:latin typeface="Arial" pitchFamily="34" charset="0"/>
                <a:ea typeface="Calibri" pitchFamily="34" charset="0"/>
                <a:cs typeface="Times New Roman" pitchFamily="18" charset="0"/>
              </a:rPr>
              <a:t>Use the Network of District Level Universities/Institutions as Incubators for Groups of Young Entrepreneurs</a:t>
            </a:r>
          </a:p>
          <a:p>
            <a:pPr marL="519113" lvl="0" indent="-519113" fontAlgn="base">
              <a:spcBef>
                <a:spcPct val="0"/>
              </a:spcBef>
              <a:spcAft>
                <a:spcPct val="0"/>
              </a:spcAft>
              <a:buFont typeface="+mj-lt"/>
              <a:buAutoNum type="arabicPeriod"/>
              <a:tabLst>
                <a:tab pos="61913" algn="l"/>
              </a:tabLst>
            </a:pPr>
            <a:r>
              <a:rPr lang="en-CA" sz="2600" dirty="0" smtClean="0">
                <a:latin typeface="Arial" pitchFamily="34" charset="0"/>
                <a:ea typeface="Calibri" pitchFamily="34" charset="0"/>
                <a:cs typeface="Times New Roman" pitchFamily="18" charset="0"/>
              </a:rPr>
              <a:t>Operate from the Infrastructure of the Universities (both hard and soft infrastructure)</a:t>
            </a:r>
          </a:p>
          <a:p>
            <a:pPr marL="519113" lvl="0" indent="-519113" fontAlgn="base">
              <a:spcBef>
                <a:spcPct val="0"/>
              </a:spcBef>
              <a:spcAft>
                <a:spcPct val="0"/>
              </a:spcAft>
              <a:buFont typeface="+mj-lt"/>
              <a:buAutoNum type="arabicPeriod"/>
              <a:tabLst>
                <a:tab pos="61913" algn="l"/>
              </a:tabLst>
            </a:pPr>
            <a:r>
              <a:rPr lang="en-CA" sz="2600" dirty="0" smtClean="0">
                <a:latin typeface="Arial" pitchFamily="34" charset="0"/>
                <a:ea typeface="Calibri" pitchFamily="34" charset="0"/>
                <a:cs typeface="Times New Roman" pitchFamily="18" charset="0"/>
              </a:rPr>
              <a:t>Organize the groups, provide skills and get loans underwritten (guarantee loans) through PPAF</a:t>
            </a:r>
          </a:p>
          <a:p>
            <a:pPr marL="519113" lvl="0" indent="-519113" fontAlgn="base">
              <a:spcBef>
                <a:spcPct val="0"/>
              </a:spcBef>
              <a:spcAft>
                <a:spcPct val="0"/>
              </a:spcAft>
              <a:buFont typeface="+mj-lt"/>
              <a:buAutoNum type="arabicPeriod"/>
              <a:tabLst>
                <a:tab pos="61913" algn="l"/>
              </a:tabLst>
            </a:pPr>
            <a:r>
              <a:rPr lang="en-CA" sz="2600" dirty="0" smtClean="0">
                <a:latin typeface="Arial" pitchFamily="34" charset="0"/>
                <a:ea typeface="Calibri" pitchFamily="34" charset="0"/>
                <a:cs typeface="Times New Roman" pitchFamily="18" charset="0"/>
              </a:rPr>
              <a:t>Ensure that Commercial Banks lend against PPAF guarantees and viable business Plans</a:t>
            </a:r>
          </a:p>
          <a:p>
            <a:pPr marL="519113" lvl="0" indent="-519113" fontAlgn="base">
              <a:spcBef>
                <a:spcPct val="0"/>
              </a:spcBef>
              <a:spcAft>
                <a:spcPct val="0"/>
              </a:spcAft>
              <a:buFont typeface="+mj-lt"/>
              <a:buAutoNum type="arabicPeriod"/>
              <a:tabLst>
                <a:tab pos="61913" algn="l"/>
              </a:tabLst>
            </a:pPr>
            <a:r>
              <a:rPr lang="en-CA" sz="2600" dirty="0" smtClean="0">
                <a:latin typeface="Arial" pitchFamily="34" charset="0"/>
                <a:ea typeface="Calibri" pitchFamily="34" charset="0"/>
                <a:cs typeface="Times New Roman" pitchFamily="18" charset="0"/>
              </a:rPr>
              <a:t>Link up groups across districts to maximize on access to markets and flow of information through internet.  </a:t>
            </a:r>
          </a:p>
          <a:p>
            <a:pPr marL="519113" lvl="0" indent="-519113" fontAlgn="base">
              <a:spcBef>
                <a:spcPct val="0"/>
              </a:spcBef>
              <a:spcAft>
                <a:spcPct val="0"/>
              </a:spcAft>
              <a:buFont typeface="Arial" pitchFamily="34" charset="0"/>
              <a:buChar char="•"/>
              <a:tabLst>
                <a:tab pos="61913" algn="l"/>
              </a:tabLst>
            </a:pPr>
            <a:r>
              <a:rPr lang="en-CA" sz="2600" dirty="0" smtClean="0">
                <a:latin typeface="Arial" pitchFamily="34" charset="0"/>
                <a:ea typeface="Calibri" pitchFamily="34" charset="0"/>
                <a:cs typeface="Times New Roman" pitchFamily="18" charset="0"/>
              </a:rPr>
              <a:t>Groups pay for credit and use of Incubators facilities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1619672" y="404664"/>
            <a:ext cx="6192688" cy="6453336"/>
          </a:xfrm>
          <a:prstGeom prst="rect">
            <a:avLst/>
          </a:prstGeom>
          <a:noFill/>
          <a:ln w="9525">
            <a:noFill/>
            <a:miter lim="800000"/>
            <a:headEnd/>
            <a:tailEnd/>
          </a:ln>
          <a:effectLst/>
        </p:spPr>
      </p:pic>
      <p:sp>
        <p:nvSpPr>
          <p:cNvPr id="3" name="TextBox 2"/>
          <p:cNvSpPr txBox="1"/>
          <p:nvPr/>
        </p:nvSpPr>
        <p:spPr>
          <a:xfrm>
            <a:off x="251520" y="476672"/>
            <a:ext cx="4320480" cy="646331"/>
          </a:xfrm>
          <a:prstGeom prst="rect">
            <a:avLst/>
          </a:prstGeom>
          <a:noFill/>
        </p:spPr>
        <p:txBody>
          <a:bodyPr wrap="square" rtlCol="0">
            <a:spAutoFit/>
          </a:bodyPr>
          <a:lstStyle/>
          <a:p>
            <a:r>
              <a:rPr lang="en-CA" sz="3600" dirty="0" smtClean="0"/>
              <a:t>Khyber </a:t>
            </a:r>
            <a:r>
              <a:rPr lang="en-CA" sz="3600" dirty="0" err="1" smtClean="0"/>
              <a:t>Pakhtun</a:t>
            </a:r>
            <a:r>
              <a:rPr lang="en-CA" sz="3600" dirty="0" smtClean="0"/>
              <a:t> </a:t>
            </a:r>
            <a:r>
              <a:rPr lang="en-CA" sz="3600" dirty="0" err="1" smtClean="0"/>
              <a:t>Khwa</a:t>
            </a:r>
            <a:endParaRPr lang="en-CA" sz="36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ina\Pictures\maps\Punjab-Pakistan-Map.png"/>
          <p:cNvPicPr>
            <a:picLocks noChangeAspect="1" noChangeArrowheads="1"/>
          </p:cNvPicPr>
          <p:nvPr/>
        </p:nvPicPr>
        <p:blipFill>
          <a:blip r:embed="rId2" cstate="print"/>
          <a:srcRect/>
          <a:stretch>
            <a:fillRect/>
          </a:stretch>
        </p:blipFill>
        <p:spPr bwMode="auto">
          <a:xfrm>
            <a:off x="1043608" y="188640"/>
            <a:ext cx="7272808" cy="6669360"/>
          </a:xfrm>
          <a:prstGeom prst="rect">
            <a:avLst/>
          </a:prstGeom>
          <a:noFill/>
        </p:spPr>
      </p:pic>
      <p:sp>
        <p:nvSpPr>
          <p:cNvPr id="3" name="TextBox 2"/>
          <p:cNvSpPr txBox="1"/>
          <p:nvPr/>
        </p:nvSpPr>
        <p:spPr>
          <a:xfrm>
            <a:off x="1043608" y="404664"/>
            <a:ext cx="2160240" cy="707886"/>
          </a:xfrm>
          <a:prstGeom prst="rect">
            <a:avLst/>
          </a:prstGeom>
          <a:noFill/>
        </p:spPr>
        <p:txBody>
          <a:bodyPr wrap="square" rtlCol="0">
            <a:spAutoFit/>
          </a:bodyPr>
          <a:lstStyle/>
          <a:p>
            <a:r>
              <a:rPr lang="en-CA" sz="4000" dirty="0" smtClean="0"/>
              <a:t>Punjab</a:t>
            </a:r>
            <a:endParaRPr lang="en-CA" sz="4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475656" y="144462"/>
            <a:ext cx="6552727" cy="6452889"/>
          </a:xfrm>
          <a:prstGeom prst="rect">
            <a:avLst/>
          </a:prstGeom>
          <a:noFill/>
          <a:ln w="9525">
            <a:noFill/>
            <a:miter lim="800000"/>
            <a:headEnd/>
            <a:tailEnd/>
          </a:ln>
          <a:effectLst/>
        </p:spPr>
      </p:pic>
      <p:sp>
        <p:nvSpPr>
          <p:cNvPr id="3" name="TextBox 2"/>
          <p:cNvSpPr txBox="1"/>
          <p:nvPr/>
        </p:nvSpPr>
        <p:spPr>
          <a:xfrm>
            <a:off x="323528" y="188640"/>
            <a:ext cx="2304256" cy="707886"/>
          </a:xfrm>
          <a:prstGeom prst="rect">
            <a:avLst/>
          </a:prstGeom>
          <a:noFill/>
        </p:spPr>
        <p:txBody>
          <a:bodyPr wrap="square" rtlCol="0">
            <a:spAutoFit/>
          </a:bodyPr>
          <a:lstStyle/>
          <a:p>
            <a:r>
              <a:rPr lang="en-CA" sz="4000" dirty="0" err="1" smtClean="0"/>
              <a:t>Sindh</a:t>
            </a:r>
            <a:endParaRPr lang="en-CA" sz="4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44462" y="144463"/>
            <a:ext cx="8604001" cy="6667500"/>
          </a:xfrm>
          <a:prstGeom prst="rect">
            <a:avLst/>
          </a:prstGeom>
          <a:noFill/>
          <a:ln w="9525">
            <a:noFill/>
            <a:miter lim="800000"/>
            <a:headEnd/>
            <a:tailEnd/>
          </a:ln>
          <a:effectLst/>
        </p:spPr>
      </p:pic>
      <p:sp>
        <p:nvSpPr>
          <p:cNvPr id="3" name="TextBox 2"/>
          <p:cNvSpPr txBox="1"/>
          <p:nvPr/>
        </p:nvSpPr>
        <p:spPr>
          <a:xfrm>
            <a:off x="2987824" y="404664"/>
            <a:ext cx="2736304" cy="646331"/>
          </a:xfrm>
          <a:prstGeom prst="rect">
            <a:avLst/>
          </a:prstGeom>
          <a:noFill/>
        </p:spPr>
        <p:txBody>
          <a:bodyPr wrap="square" rtlCol="0">
            <a:spAutoFit/>
          </a:bodyPr>
          <a:lstStyle/>
          <a:p>
            <a:r>
              <a:rPr lang="en-CA" sz="3600" dirty="0" err="1" smtClean="0"/>
              <a:t>Balochistan</a:t>
            </a:r>
            <a:endParaRPr lang="en-CA" sz="36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Structure of “UMEED”(contd.)</a:t>
            </a:r>
            <a:endParaRPr lang="en-US" dirty="0"/>
          </a:p>
        </p:txBody>
      </p:sp>
      <p:sp>
        <p:nvSpPr>
          <p:cNvPr id="6" name="Rectangle 5"/>
          <p:cNvSpPr/>
          <p:nvPr/>
        </p:nvSpPr>
        <p:spPr>
          <a:xfrm>
            <a:off x="381000" y="1295401"/>
            <a:ext cx="8305800" cy="4524315"/>
          </a:xfrm>
          <a:prstGeom prst="rect">
            <a:avLst/>
          </a:prstGeom>
        </p:spPr>
        <p:txBody>
          <a:bodyPr wrap="square">
            <a:spAutoFit/>
          </a:bodyPr>
          <a:lstStyle/>
          <a:p>
            <a:pPr marL="342900" lvl="0" indent="-342900" fontAlgn="base">
              <a:spcBef>
                <a:spcPct val="0"/>
              </a:spcBef>
              <a:spcAft>
                <a:spcPct val="0"/>
              </a:spcAft>
              <a:buFont typeface="Arial" pitchFamily="34" charset="0"/>
              <a:buChar char="•"/>
            </a:pP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Groups to specialize in </a:t>
            </a:r>
            <a:r>
              <a:rPr kumimoji="0" lang="en-CA" sz="2400" b="1" i="0" u="none" strike="noStrike" cap="none" normalizeH="0" baseline="0" dirty="0" smtClean="0">
                <a:ln>
                  <a:noFill/>
                </a:ln>
                <a:solidFill>
                  <a:srgbClr val="0070C0"/>
                </a:solidFill>
                <a:effectLst/>
                <a:latin typeface="Arial" pitchFamily="34" charset="0"/>
                <a:ea typeface="Calibri" pitchFamily="34" charset="0"/>
                <a:cs typeface="Times New Roman" pitchFamily="18" charset="0"/>
              </a:rPr>
              <a:t>Production</a:t>
            </a: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CA" sz="2400" b="1" i="0" u="none" strike="noStrike" cap="none" normalizeH="0" baseline="0" dirty="0" smtClean="0">
                <a:ln>
                  <a:noFill/>
                </a:ln>
                <a:solidFill>
                  <a:schemeClr val="accent3">
                    <a:lumMod val="50000"/>
                  </a:schemeClr>
                </a:solidFill>
                <a:effectLst/>
                <a:latin typeface="Arial" pitchFamily="34" charset="0"/>
                <a:ea typeface="Calibri" pitchFamily="34" charset="0"/>
                <a:cs typeface="Times New Roman" pitchFamily="18" charset="0"/>
              </a:rPr>
              <a:t>Trade</a:t>
            </a: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and </a:t>
            </a:r>
            <a:r>
              <a:rPr kumimoji="0" lang="en-CA" sz="2400" b="1" i="0" u="none" strike="noStrike" cap="none" normalizeH="0" baseline="0" dirty="0" smtClean="0">
                <a:ln>
                  <a:noFill/>
                </a:ln>
                <a:solidFill>
                  <a:schemeClr val="accent6">
                    <a:lumMod val="75000"/>
                  </a:schemeClr>
                </a:solidFill>
                <a:effectLst/>
                <a:latin typeface="Arial" pitchFamily="34" charset="0"/>
                <a:ea typeface="Calibri" pitchFamily="34" charset="0"/>
                <a:cs typeface="Times New Roman" pitchFamily="18" charset="0"/>
              </a:rPr>
              <a:t>Services</a:t>
            </a: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according to comparative advantage of the Group and Niche</a:t>
            </a:r>
            <a:r>
              <a:rPr kumimoji="0" lang="en-CA" sz="2400" b="1" i="0" u="none" strike="noStrike" cap="none" normalizeH="0" dirty="0" smtClean="0">
                <a:ln>
                  <a:noFill/>
                </a:ln>
                <a:solidFill>
                  <a:schemeClr val="tx1"/>
                </a:solidFill>
                <a:effectLst/>
                <a:latin typeface="Arial" pitchFamily="34" charset="0"/>
                <a:ea typeface="Calibri" pitchFamily="34" charset="0"/>
                <a:cs typeface="Times New Roman" pitchFamily="18" charset="0"/>
              </a:rPr>
              <a:t> for the </a:t>
            </a: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District.</a:t>
            </a:r>
          </a:p>
          <a:p>
            <a:pPr marL="342900" lvl="0" indent="-342900" fontAlgn="base">
              <a:spcBef>
                <a:spcPct val="0"/>
              </a:spcBef>
              <a:spcAft>
                <a:spcPct val="0"/>
              </a:spcAft>
              <a:buFont typeface="Arial" pitchFamily="34" charset="0"/>
              <a:buChar char="•"/>
            </a:pP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Groups to adhere to norms of social responsibility</a:t>
            </a:r>
            <a:r>
              <a:rPr kumimoji="0" lang="en-CA" sz="2400" b="1" i="0" u="none" strike="noStrike" cap="none" normalizeH="0" dirty="0" smtClean="0">
                <a:ln>
                  <a:noFill/>
                </a:ln>
                <a:solidFill>
                  <a:schemeClr val="tx1"/>
                </a:solidFill>
                <a:effectLst/>
                <a:latin typeface="Arial" pitchFamily="34" charset="0"/>
                <a:ea typeface="Calibri" pitchFamily="34" charset="0"/>
                <a:cs typeface="Times New Roman" pitchFamily="18" charset="0"/>
              </a:rPr>
              <a:t>:</a:t>
            </a:r>
            <a:endPar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342900" lvl="0" indent="-342900" fontAlgn="base">
              <a:spcBef>
                <a:spcPct val="0"/>
              </a:spcBef>
              <a:spcAft>
                <a:spcPct val="0"/>
              </a:spcAft>
            </a:pPr>
            <a:r>
              <a:rPr lang="en-CA" sz="2400" b="1" dirty="0" smtClean="0">
                <a:latin typeface="Arial" pitchFamily="34" charset="0"/>
                <a:ea typeface="Calibri" pitchFamily="34" charset="0"/>
                <a:cs typeface="Times New Roman" pitchFamily="18" charset="0"/>
              </a:rPr>
              <a:t>		&gt;</a:t>
            </a: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by adopting one school, one BHU or one 	</a:t>
            </a:r>
            <a:r>
              <a:rPr kumimoji="0" lang="en-CA" sz="2400" b="1"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Mohallah</a:t>
            </a:r>
            <a:endPar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914400" lvl="0" indent="-914400" fontAlgn="base">
              <a:spcBef>
                <a:spcPct val="0"/>
              </a:spcBef>
              <a:spcAft>
                <a:spcPct val="0"/>
              </a:spcAft>
            </a:pPr>
            <a:r>
              <a:rPr lang="en-CA" sz="2400" b="1" dirty="0" smtClean="0">
                <a:latin typeface="Arial" pitchFamily="34" charset="0"/>
                <a:ea typeface="Calibri" pitchFamily="34" charset="0"/>
                <a:cs typeface="Times New Roman" pitchFamily="18" charset="0"/>
              </a:rPr>
              <a:t>	&gt;by </a:t>
            </a: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committing to employment of local inhabitants and use of    local materials and markets</a:t>
            </a:r>
          </a:p>
          <a:p>
            <a:pPr marL="914400" lvl="0" indent="-914400" fontAlgn="base">
              <a:spcBef>
                <a:spcPct val="0"/>
              </a:spcBef>
              <a:spcAft>
                <a:spcPct val="0"/>
              </a:spcAft>
            </a:pPr>
            <a:r>
              <a:rPr lang="en-CA" sz="2400" b="1" dirty="0">
                <a:latin typeface="Arial" pitchFamily="34" charset="0"/>
                <a:ea typeface="Calibri" pitchFamily="34" charset="0"/>
                <a:cs typeface="Times New Roman" pitchFamily="18" charset="0"/>
              </a:rPr>
              <a:t> </a:t>
            </a:r>
            <a:r>
              <a:rPr lang="en-CA" sz="2400" b="1" dirty="0" smtClean="0">
                <a:latin typeface="Arial" pitchFamily="34" charset="0"/>
                <a:ea typeface="Calibri" pitchFamily="34" charset="0"/>
                <a:cs typeface="Times New Roman" pitchFamily="18" charset="0"/>
              </a:rPr>
              <a:t>          &gt;by committing to fair business practises</a:t>
            </a:r>
            <a:r>
              <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a:t>
            </a:r>
          </a:p>
          <a:p>
            <a:pPr marL="914400" lvl="0" indent="-914400" fontAlgn="base">
              <a:spcBef>
                <a:spcPct val="0"/>
              </a:spcBef>
              <a:spcAft>
                <a:spcPct val="0"/>
              </a:spcAft>
            </a:pPr>
            <a:r>
              <a:rPr lang="en-CA" sz="2400" b="1" dirty="0">
                <a:latin typeface="Arial" pitchFamily="34" charset="0"/>
                <a:ea typeface="Calibri" pitchFamily="34" charset="0"/>
                <a:cs typeface="Times New Roman" pitchFamily="18" charset="0"/>
              </a:rPr>
              <a:t> </a:t>
            </a:r>
            <a:r>
              <a:rPr lang="en-CA" sz="2400" b="1" dirty="0" smtClean="0">
                <a:latin typeface="Arial" pitchFamily="34" charset="0"/>
                <a:ea typeface="Calibri" pitchFamily="34" charset="0"/>
                <a:cs typeface="Times New Roman" pitchFamily="18" charset="0"/>
              </a:rPr>
              <a:t>     Or are expelled from participation</a:t>
            </a:r>
            <a:endParaRPr kumimoji="0" lang="en-CA" sz="24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914400" lvl="0" indent="-914400" fontAlgn="base">
              <a:spcBef>
                <a:spcPct val="0"/>
              </a:spcBef>
              <a:spcAft>
                <a:spcPct val="0"/>
              </a:spcAft>
            </a:pPr>
            <a:endParaRPr kumimoji="0" lang="en-CA" sz="240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381000" y="5562600"/>
            <a:ext cx="8382000" cy="1015663"/>
          </a:xfrm>
          <a:prstGeom prst="rect">
            <a:avLst/>
          </a:prstGeom>
        </p:spPr>
        <p:txBody>
          <a:bodyPr wrap="square">
            <a:spAutoFit/>
          </a:bodyPr>
          <a:lstStyle/>
          <a:p>
            <a:r>
              <a:rPr lang="en-CA" b="1" dirty="0" smtClean="0"/>
              <a:t>Each Incubator  starts with 10 groups of 10 young entrepreneurs creating 10 additional jobs implies: 1000 additional employed per district – a total </a:t>
            </a:r>
            <a:r>
              <a:rPr lang="en-CA" sz="2400" b="1" dirty="0" smtClean="0"/>
              <a:t>of  119,000 </a:t>
            </a:r>
            <a:r>
              <a:rPr lang="en-CA" b="1" dirty="0" smtClean="0"/>
              <a:t>jobs in the first instance in the PPAF districts </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 Mechanism</a:t>
            </a:r>
            <a:endParaRPr lang="en-US" dirty="0"/>
          </a:p>
        </p:txBody>
      </p:sp>
      <p:sp>
        <p:nvSpPr>
          <p:cNvPr id="4" name="TextBox 3"/>
          <p:cNvSpPr txBox="1"/>
          <p:nvPr/>
        </p:nvSpPr>
        <p:spPr>
          <a:xfrm>
            <a:off x="0" y="1066800"/>
            <a:ext cx="8839200" cy="5262979"/>
          </a:xfrm>
          <a:prstGeom prst="rect">
            <a:avLst/>
          </a:prstGeom>
          <a:noFill/>
        </p:spPr>
        <p:txBody>
          <a:bodyPr wrap="square" rtlCol="0">
            <a:spAutoFit/>
          </a:bodyPr>
          <a:lstStyle/>
          <a:p>
            <a:pPr marL="342900" indent="-342900">
              <a:buFont typeface="Arial" pitchFamily="34" charset="0"/>
              <a:buChar char="•"/>
            </a:pPr>
            <a:r>
              <a:rPr lang="en-US" sz="2800" dirty="0" smtClean="0"/>
              <a:t>Groups formed on basis of advertised competition for combination of innovative employment generating business ideas based on districts needs and comparative advantage and proposal for socially responsible activity that the group will commit to undertake.</a:t>
            </a:r>
          </a:p>
          <a:p>
            <a:pPr marL="342900" indent="-342900">
              <a:buFont typeface="Arial" pitchFamily="34" charset="0"/>
              <a:buChar char="•"/>
            </a:pPr>
            <a:r>
              <a:rPr lang="en-US" sz="2800" dirty="0" smtClean="0"/>
              <a:t>Competition to be judged by committee including central PPAF persons, Local University Business or Economics Professor and District Chamber/Association Members</a:t>
            </a:r>
          </a:p>
          <a:p>
            <a:pPr marL="342900" indent="-342900">
              <a:buFont typeface="Arial" pitchFamily="34" charset="0"/>
              <a:buChar char="•"/>
            </a:pPr>
            <a:r>
              <a:rPr lang="en-US" sz="2800" dirty="0" smtClean="0"/>
              <a:t>HEC mandates Universities provide Incubators</a:t>
            </a:r>
          </a:p>
          <a:p>
            <a:pPr marL="342900" indent="-342900">
              <a:buFont typeface="Arial" pitchFamily="34" charset="0"/>
              <a:buChar char="•"/>
            </a:pPr>
            <a:r>
              <a:rPr lang="en-US" sz="2800" dirty="0" smtClean="0"/>
              <a:t>Groups to be given access to University provided “Incubator” – use of office space, internet and meeting facilities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 University Incubators</a:t>
            </a:r>
            <a:endParaRPr lang="en-US" dirty="0"/>
          </a:p>
        </p:txBody>
      </p:sp>
      <p:sp>
        <p:nvSpPr>
          <p:cNvPr id="5" name="Rectangle 4"/>
          <p:cNvSpPr/>
          <p:nvPr/>
        </p:nvSpPr>
        <p:spPr>
          <a:xfrm>
            <a:off x="533400" y="1219200"/>
            <a:ext cx="8153400" cy="5262979"/>
          </a:xfrm>
          <a:prstGeom prst="rect">
            <a:avLst/>
          </a:prstGeom>
        </p:spPr>
        <p:txBody>
          <a:bodyPr wrap="square">
            <a:spAutoFit/>
          </a:bodyPr>
          <a:lstStyle/>
          <a:p>
            <a:pPr marL="342900" indent="-342900">
              <a:buFont typeface="Arial" pitchFamily="34" charset="0"/>
              <a:buChar char="•"/>
            </a:pPr>
            <a:r>
              <a:rPr lang="en-US" sz="2400" dirty="0" smtClean="0"/>
              <a:t>Incubator to provide basic training in Business start up, business plan writing, templates of business contracts and information of other groups in other districts - what they are demanding and what they are supplying</a:t>
            </a:r>
          </a:p>
          <a:p>
            <a:pPr marL="342900" indent="-342900">
              <a:buFont typeface="Arial" pitchFamily="34" charset="0"/>
              <a:buChar char="•"/>
            </a:pPr>
            <a:r>
              <a:rPr lang="en-US" sz="2400" dirty="0" smtClean="0"/>
              <a:t>Incubator run by the University jointly with PPAF/Partners linked to SMEDA and NEVTA etc acts as clearing house of information on prices of goods and services and skills and relative availabilities etc.</a:t>
            </a:r>
          </a:p>
          <a:p>
            <a:pPr marL="342900" indent="-342900">
              <a:buFont typeface="Arial" pitchFamily="34" charset="0"/>
              <a:buChar char="•"/>
            </a:pPr>
            <a:r>
              <a:rPr lang="en-US" sz="2400" dirty="0" smtClean="0"/>
              <a:t>Incubator acts as a one stop Rural/District level Domestic Commerce Mall covering Production, Services and Trade in all areas including Agriculture as well as an Employment Bureau</a:t>
            </a:r>
          </a:p>
          <a:p>
            <a:pPr marL="342900" indent="-342900">
              <a:buFont typeface="Arial" pitchFamily="34" charset="0"/>
              <a:buChar char="•"/>
            </a:pPr>
            <a:r>
              <a:rPr lang="en-US" sz="2400" dirty="0" smtClean="0"/>
              <a:t>Government instructs all Departments to provide priority facilitation to Young entrepreneurs</a:t>
            </a:r>
          </a:p>
          <a:p>
            <a:r>
              <a:rPr lang="en-US" sz="2400" dirty="0" smtClean="0"/>
              <a:t>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470025"/>
          </a:xfrm>
        </p:spPr>
        <p:txBody>
          <a:bodyPr/>
          <a:lstStyle/>
          <a:p>
            <a:r>
              <a:rPr lang="en-US" dirty="0" smtClean="0"/>
              <a:t>The Mechanism (contd.)</a:t>
            </a:r>
            <a:endParaRPr lang="en-US" dirty="0"/>
          </a:p>
        </p:txBody>
      </p:sp>
      <p:sp>
        <p:nvSpPr>
          <p:cNvPr id="4" name="Subtitle 3"/>
          <p:cNvSpPr>
            <a:spLocks noGrp="1"/>
          </p:cNvSpPr>
          <p:nvPr>
            <p:ph type="subTitle" idx="1"/>
          </p:nvPr>
        </p:nvSpPr>
        <p:spPr>
          <a:xfrm>
            <a:off x="533400" y="1447800"/>
            <a:ext cx="8305800" cy="4953000"/>
          </a:xfrm>
        </p:spPr>
        <p:txBody>
          <a:bodyPr>
            <a:normAutofit/>
          </a:bodyPr>
          <a:lstStyle/>
          <a:p>
            <a:pPr marL="228600" indent="-228600" algn="l"/>
            <a:r>
              <a:rPr lang="en-US" dirty="0" smtClean="0"/>
              <a:t>.  </a:t>
            </a:r>
            <a:r>
              <a:rPr lang="en-US" sz="2400" dirty="0" smtClean="0">
                <a:solidFill>
                  <a:schemeClr val="tx1"/>
                </a:solidFill>
              </a:rPr>
              <a:t>State Bank to require Commercial Banks to lend to Youth Groups having feasible business plans against PPAF guarantees</a:t>
            </a:r>
          </a:p>
          <a:p>
            <a:pPr marL="228600" indent="-228600" algn="l">
              <a:buFont typeface="Arial" pitchFamily="34" charset="0"/>
              <a:buChar char="•"/>
            </a:pPr>
            <a:r>
              <a:rPr lang="en-US" sz="2400" dirty="0" smtClean="0">
                <a:solidFill>
                  <a:schemeClr val="tx1"/>
                </a:solidFill>
              </a:rPr>
              <a:t> Youth Groups to pay for use of Incubator at cost as well as bank interest and taxes etc as any other business </a:t>
            </a:r>
          </a:p>
          <a:p>
            <a:pPr marL="228600" indent="-228600" algn="l">
              <a:buFont typeface="Arial" pitchFamily="34" charset="0"/>
              <a:buChar char="•"/>
            </a:pPr>
            <a:r>
              <a:rPr lang="en-US" sz="2400" dirty="0" smtClean="0">
                <a:solidFill>
                  <a:schemeClr val="tx1"/>
                </a:solidFill>
              </a:rPr>
              <a:t>Continued participation of groups in plan conditional on </a:t>
            </a:r>
          </a:p>
          <a:p>
            <a:pPr marL="914400" lvl="1" indent="-457200" algn="l">
              <a:buFont typeface="+mj-lt"/>
              <a:buAutoNum type="arabicPeriod"/>
            </a:pPr>
            <a:r>
              <a:rPr lang="en-US" sz="2400" dirty="0" smtClean="0">
                <a:solidFill>
                  <a:schemeClr val="tx1"/>
                </a:solidFill>
              </a:rPr>
              <a:t>Fair business practices</a:t>
            </a:r>
          </a:p>
          <a:p>
            <a:pPr marL="914400" lvl="1" indent="-457200" algn="l">
              <a:buFont typeface="+mj-lt"/>
              <a:buAutoNum type="arabicPeriod"/>
            </a:pPr>
            <a:r>
              <a:rPr lang="en-US" sz="2400" dirty="0" smtClean="0">
                <a:solidFill>
                  <a:schemeClr val="tx1"/>
                </a:solidFill>
              </a:rPr>
              <a:t>Buying Local employing local</a:t>
            </a:r>
          </a:p>
          <a:p>
            <a:pPr marL="914400" lvl="1" indent="-457200" algn="l">
              <a:buFont typeface="+mj-lt"/>
              <a:buAutoNum type="arabicPeriod"/>
            </a:pPr>
            <a:r>
              <a:rPr lang="en-US" sz="2400" dirty="0" smtClean="0">
                <a:solidFill>
                  <a:schemeClr val="tx1"/>
                </a:solidFill>
              </a:rPr>
              <a:t>Social and ethical responsibility</a:t>
            </a:r>
            <a:endParaRPr lang="en-US" sz="2400"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CA" dirty="0" smtClean="0"/>
              <a:t>Imports, Exports and Trade Balance</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p:nvPr/>
        </p:nvGraphicFramePr>
        <p:xfrm>
          <a:off x="152400" y="914400"/>
          <a:ext cx="88392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600200"/>
            <a:ext cx="8686800" cy="4525963"/>
          </a:xfrm>
        </p:spPr>
        <p:txBody>
          <a:bodyPr/>
          <a:lstStyle/>
          <a:p>
            <a:endParaRPr lang="en-US" dirty="0" smtClean="0"/>
          </a:p>
          <a:p>
            <a:endParaRPr lang="en-US" dirty="0" smtClean="0"/>
          </a:p>
          <a:p>
            <a:pPr>
              <a:buNone/>
            </a:pPr>
            <a:r>
              <a:rPr lang="en-US" sz="4000" b="1" dirty="0" smtClean="0">
                <a:solidFill>
                  <a:srgbClr val="FF0000"/>
                </a:solidFill>
              </a:rPr>
              <a:t>   The Opportunities are ENORMOUS!</a:t>
            </a:r>
            <a:endParaRPr lang="en-US" sz="4000" b="1" dirty="0">
              <a:solidFill>
                <a:srgbClr val="FF00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b="1" dirty="0" smtClean="0"/>
              <a:t>One Example: Potential Gains from Increases in Crop Yield</a:t>
            </a:r>
            <a:r>
              <a:rPr lang="en-GB" sz="2800" dirty="0" smtClean="0"/>
              <a:t/>
            </a:r>
            <a:br>
              <a:rPr lang="en-GB" sz="2800" dirty="0" smtClean="0"/>
            </a:br>
            <a:r>
              <a:rPr lang="en-GB" sz="2400" dirty="0" smtClean="0"/>
              <a:t>Major Crops – Rs. 607 Billion Potential Gain</a:t>
            </a:r>
            <a:endParaRPr lang="en-GB" sz="2800" dirty="0"/>
          </a:p>
        </p:txBody>
      </p:sp>
      <p:graphicFrame>
        <p:nvGraphicFramePr>
          <p:cNvPr id="8" name="Content Placeholder 7"/>
          <p:cNvGraphicFramePr>
            <a:graphicFrameLocks noGrp="1"/>
          </p:cNvGraphicFramePr>
          <p:nvPr>
            <p:ph sz="quarter" idx="1"/>
          </p:nvPr>
        </p:nvGraphicFramePr>
        <p:xfrm>
          <a:off x="467544" y="1628800"/>
          <a:ext cx="5266928" cy="45365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quarter" idx="2"/>
          </p:nvPr>
        </p:nvGraphicFramePr>
        <p:xfrm>
          <a:off x="6012160" y="1772817"/>
          <a:ext cx="2886471" cy="4248469"/>
        </p:xfrm>
        <a:graphic>
          <a:graphicData uri="http://schemas.openxmlformats.org/drawingml/2006/table">
            <a:tbl>
              <a:tblPr firstRow="1" bandRow="1">
                <a:tableStyleId>{6E25E649-3F16-4E02-A733-19D2CDBF48F0}</a:tableStyleId>
              </a:tblPr>
              <a:tblGrid>
                <a:gridCol w="1368152"/>
                <a:gridCol w="807954"/>
                <a:gridCol w="710365"/>
              </a:tblGrid>
              <a:tr h="726831">
                <a:tc rowSpan="2">
                  <a:txBody>
                    <a:bodyPr/>
                    <a:lstStyle/>
                    <a:p>
                      <a:pPr algn="l" fontAlgn="b"/>
                      <a:r>
                        <a:rPr lang="en-GB" sz="1600" b="1" i="0" u="none" strike="noStrike" cap="all" baseline="0" dirty="0" smtClean="0">
                          <a:solidFill>
                            <a:schemeClr val="lt1"/>
                          </a:solidFill>
                          <a:latin typeface="+mn-lt"/>
                        </a:rPr>
                        <a:t>   CROP</a:t>
                      </a:r>
                      <a:endParaRPr lang="en-GB" sz="1600" b="1" i="0" u="none" strike="noStrike" cap="all" baseline="0" dirty="0">
                        <a:solidFill>
                          <a:srgbClr val="000000"/>
                        </a:solidFill>
                        <a:latin typeface="Calibri"/>
                      </a:endParaRPr>
                    </a:p>
                  </a:txBody>
                  <a:tcPr marL="0" marR="0" marT="0" marB="0" anchor="ctr">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gridSpan="2">
                  <a:txBody>
                    <a:bodyPr/>
                    <a:lstStyle/>
                    <a:p>
                      <a:pPr algn="ctr" fontAlgn="b"/>
                      <a:r>
                        <a:rPr lang="en-GB" sz="1600" b="1" i="0" u="none" strike="noStrike" cap="all" baseline="0" dirty="0" smtClean="0">
                          <a:solidFill>
                            <a:schemeClr val="bg1"/>
                          </a:solidFill>
                          <a:latin typeface="Calibri"/>
                        </a:rPr>
                        <a:t>GAIN</a:t>
                      </a:r>
                    </a:p>
                    <a:p>
                      <a:pPr algn="ctr" fontAlgn="b"/>
                      <a:r>
                        <a:rPr lang="en-GB" sz="1200" b="1" i="0" u="none" strike="noStrike" cap="none" baseline="0" dirty="0" smtClean="0">
                          <a:solidFill>
                            <a:schemeClr val="bg1"/>
                          </a:solidFill>
                          <a:latin typeface="Calibri"/>
                        </a:rPr>
                        <a:t> from  reaching achievable yields</a:t>
                      </a:r>
                      <a:endParaRPr lang="en-GB" sz="1800" b="1" i="0" u="none" strike="noStrike" cap="all" baseline="0" dirty="0">
                        <a:solidFill>
                          <a:srgbClr val="000000"/>
                        </a:solidFill>
                        <a:latin typeface="Calibri"/>
                      </a:endParaRPr>
                    </a:p>
                  </a:txBody>
                  <a:tcPr marL="0" marR="0" marT="0" marB="0" anchor="ctr">
                    <a:lnL w="12700" cap="flat" cmpd="sng" algn="ctr">
                      <a:solidFill>
                        <a:schemeClr val="bg1"/>
                      </a:solidFill>
                      <a:prstDash val="solid"/>
                      <a:round/>
                      <a:headEnd type="none" w="med" len="med"/>
                      <a:tailEnd type="none" w="med" len="med"/>
                    </a:lnL>
                    <a:lnT w="285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pPr algn="ctr" fontAlgn="b"/>
                      <a:endParaRPr lang="en-GB" sz="1600" b="1" i="0" u="none" strike="noStrike" cap="all" baseline="0" dirty="0">
                        <a:solidFill>
                          <a:srgbClr val="000000"/>
                        </a:solidFill>
                        <a:latin typeface="Calibri"/>
                      </a:endParaRPr>
                    </a:p>
                  </a:txBody>
                  <a:tcPr marL="0" marR="0" marT="0" marB="0" anchor="ctr"/>
                </a:tc>
              </a:tr>
              <a:tr h="330378">
                <a:tc vMerge="1">
                  <a:txBody>
                    <a:bodyPr/>
                    <a:lstStyle/>
                    <a:p>
                      <a:pPr algn="l" fontAlgn="b"/>
                      <a:endParaRPr lang="en-GB" sz="1400" b="0" i="0" u="none" strike="noStrike" dirty="0">
                        <a:solidFill>
                          <a:srgbClr val="000000"/>
                        </a:solidFill>
                        <a:latin typeface="Calibri"/>
                      </a:endParaRPr>
                    </a:p>
                  </a:txBody>
                  <a:tcPr marL="0" marR="0" marT="0" marB="0" anchor="ctr"/>
                </a:tc>
                <a:tc>
                  <a:txBody>
                    <a:bodyPr/>
                    <a:lstStyle/>
                    <a:p>
                      <a:pPr algn="ctr" fontAlgn="b"/>
                      <a:r>
                        <a:rPr lang="en-GB" sz="1400" b="1" i="0" u="none" strike="noStrike" dirty="0" smtClean="0">
                          <a:solidFill>
                            <a:schemeClr val="bg1"/>
                          </a:solidFill>
                          <a:latin typeface="Calibri"/>
                        </a:rPr>
                        <a:t>Billion</a:t>
                      </a:r>
                      <a:r>
                        <a:rPr lang="en-GB" sz="1400" b="1" i="0" u="none" strike="noStrike" baseline="0" dirty="0" smtClean="0">
                          <a:solidFill>
                            <a:schemeClr val="bg1"/>
                          </a:solidFill>
                          <a:latin typeface="Calibri"/>
                        </a:rPr>
                        <a:t> Rs.</a:t>
                      </a:r>
                      <a:endParaRPr lang="en-GB" sz="1400" b="1" i="0" u="none" strike="noStrike" dirty="0">
                        <a:solidFill>
                          <a:schemeClr val="bg1"/>
                        </a:solidFill>
                        <a:latin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fontAlgn="b"/>
                      <a:r>
                        <a:rPr lang="en-GB" sz="1400" b="1" i="0" u="none" strike="noStrike" dirty="0" smtClean="0">
                          <a:solidFill>
                            <a:schemeClr val="bg1"/>
                          </a:solidFill>
                          <a:latin typeface="Calibri"/>
                        </a:rPr>
                        <a:t>%</a:t>
                      </a:r>
                      <a:endParaRPr lang="en-GB" sz="1400" b="1" i="0" u="none" strike="noStrike" dirty="0">
                        <a:solidFill>
                          <a:schemeClr val="bg1"/>
                        </a:solidFill>
                        <a:latin typeface="Calibri"/>
                      </a:endParaRPr>
                    </a:p>
                  </a:txBody>
                  <a:tcPr marL="0" marR="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r>
              <a:tr h="638252">
                <a:tc>
                  <a:txBody>
                    <a:bodyPr/>
                    <a:lstStyle/>
                    <a:p>
                      <a:pPr algn="ctr" fontAlgn="b"/>
                      <a:r>
                        <a:rPr lang="en-GB" sz="1800" b="0" i="0" u="none" strike="noStrike">
                          <a:solidFill>
                            <a:srgbClr val="000000"/>
                          </a:solidFill>
                          <a:latin typeface="Calibri"/>
                        </a:rPr>
                        <a:t>Cotton</a:t>
                      </a:r>
                    </a:p>
                  </a:txBody>
                  <a:tcPr marL="0" marR="0" marT="0" marB="0" anchor="ctr">
                    <a:lnT w="28575" cap="flat" cmpd="sng" algn="ctr">
                      <a:solidFill>
                        <a:schemeClr val="tx1"/>
                      </a:solidFill>
                      <a:prstDash val="solid"/>
                      <a:round/>
                      <a:headEnd type="none" w="med" len="med"/>
                      <a:tailEnd type="none" w="med" len="med"/>
                    </a:lnT>
                  </a:tcPr>
                </a:tc>
                <a:tc>
                  <a:txBody>
                    <a:bodyPr/>
                    <a:lstStyle/>
                    <a:p>
                      <a:pPr algn="ctr" fontAlgn="b"/>
                      <a:r>
                        <a:rPr lang="en-GB" sz="1800" b="0" i="0" u="none" strike="noStrike">
                          <a:solidFill>
                            <a:srgbClr val="000000"/>
                          </a:solidFill>
                          <a:latin typeface="Calibri"/>
                        </a:rPr>
                        <a:t>143.2</a:t>
                      </a:r>
                    </a:p>
                  </a:txBody>
                  <a:tcPr marL="0" marR="0" marT="0" marB="0" anchor="ctr">
                    <a:lnT w="28575" cap="flat" cmpd="sng" algn="ctr">
                      <a:solidFill>
                        <a:schemeClr val="tx1"/>
                      </a:solidFill>
                      <a:prstDash val="solid"/>
                      <a:round/>
                      <a:headEnd type="none" w="med" len="med"/>
                      <a:tailEnd type="none" w="med" len="med"/>
                    </a:lnT>
                  </a:tcPr>
                </a:tc>
                <a:tc>
                  <a:txBody>
                    <a:bodyPr/>
                    <a:lstStyle/>
                    <a:p>
                      <a:pPr algn="ctr" fontAlgn="b"/>
                      <a:r>
                        <a:rPr lang="en-GB" sz="1800" b="0" i="0" u="none" strike="noStrike">
                          <a:solidFill>
                            <a:srgbClr val="000000"/>
                          </a:solidFill>
                          <a:latin typeface="Calibri"/>
                        </a:rPr>
                        <a:t>163.6</a:t>
                      </a:r>
                    </a:p>
                  </a:txBody>
                  <a:tcPr marL="0" marR="0" marT="0" marB="0" anchor="ctr">
                    <a:lnT w="28575" cap="flat" cmpd="sng" algn="ctr">
                      <a:solidFill>
                        <a:schemeClr val="tx1"/>
                      </a:solidFill>
                      <a:prstDash val="solid"/>
                      <a:round/>
                      <a:headEnd type="none" w="med" len="med"/>
                      <a:tailEnd type="none" w="med" len="med"/>
                    </a:lnT>
                  </a:tcPr>
                </a:tc>
              </a:tr>
              <a:tr h="638252">
                <a:tc>
                  <a:txBody>
                    <a:bodyPr/>
                    <a:lstStyle/>
                    <a:p>
                      <a:pPr algn="ctr" fontAlgn="b"/>
                      <a:r>
                        <a:rPr lang="en-GB" sz="1800" b="0" i="0" u="none" strike="noStrike">
                          <a:solidFill>
                            <a:srgbClr val="000000"/>
                          </a:solidFill>
                          <a:latin typeface="Calibri"/>
                        </a:rPr>
                        <a:t>Sugar Cane</a:t>
                      </a:r>
                    </a:p>
                  </a:txBody>
                  <a:tcPr marL="0" marR="0" marT="0" marB="0" anchor="ctr"/>
                </a:tc>
                <a:tc>
                  <a:txBody>
                    <a:bodyPr/>
                    <a:lstStyle/>
                    <a:p>
                      <a:pPr algn="ctr" fontAlgn="b"/>
                      <a:r>
                        <a:rPr lang="en-GB" sz="1800" b="0" i="0" u="none" strike="noStrike">
                          <a:solidFill>
                            <a:srgbClr val="000000"/>
                          </a:solidFill>
                          <a:latin typeface="Calibri"/>
                        </a:rPr>
                        <a:t>65.4</a:t>
                      </a:r>
                    </a:p>
                  </a:txBody>
                  <a:tcPr marL="0" marR="0" marT="0" marB="0" anchor="ctr"/>
                </a:tc>
                <a:tc>
                  <a:txBody>
                    <a:bodyPr/>
                    <a:lstStyle/>
                    <a:p>
                      <a:pPr algn="ctr" fontAlgn="b"/>
                      <a:r>
                        <a:rPr lang="en-GB" sz="1800" b="0" i="0" u="none" strike="noStrike">
                          <a:solidFill>
                            <a:srgbClr val="000000"/>
                          </a:solidFill>
                          <a:latin typeface="Calibri"/>
                        </a:rPr>
                        <a:t>160.0</a:t>
                      </a:r>
                    </a:p>
                  </a:txBody>
                  <a:tcPr marL="0" marR="0" marT="0" marB="0" anchor="ctr"/>
                </a:tc>
              </a:tr>
              <a:tr h="638252">
                <a:tc>
                  <a:txBody>
                    <a:bodyPr/>
                    <a:lstStyle/>
                    <a:p>
                      <a:pPr algn="ctr" fontAlgn="b"/>
                      <a:r>
                        <a:rPr lang="en-GB" sz="1800" b="0" i="0" u="none" strike="noStrike">
                          <a:solidFill>
                            <a:srgbClr val="000000"/>
                          </a:solidFill>
                          <a:latin typeface="Calibri"/>
                        </a:rPr>
                        <a:t>Rice</a:t>
                      </a:r>
                    </a:p>
                  </a:txBody>
                  <a:tcPr marL="0" marR="0" marT="0" marB="0" anchor="ctr"/>
                </a:tc>
                <a:tc>
                  <a:txBody>
                    <a:bodyPr/>
                    <a:lstStyle/>
                    <a:p>
                      <a:pPr algn="ctr" fontAlgn="b"/>
                      <a:r>
                        <a:rPr lang="en-GB" sz="1800" b="0" i="0" u="none" strike="noStrike" dirty="0">
                          <a:solidFill>
                            <a:srgbClr val="000000"/>
                          </a:solidFill>
                          <a:latin typeface="Calibri"/>
                        </a:rPr>
                        <a:t>64.8</a:t>
                      </a:r>
                    </a:p>
                  </a:txBody>
                  <a:tcPr marL="0" marR="0" marT="0" marB="0" anchor="ctr"/>
                </a:tc>
                <a:tc>
                  <a:txBody>
                    <a:bodyPr/>
                    <a:lstStyle/>
                    <a:p>
                      <a:pPr algn="ctr" fontAlgn="b"/>
                      <a:r>
                        <a:rPr lang="en-GB" sz="1800" b="0" i="0" u="none" strike="noStrike">
                          <a:solidFill>
                            <a:srgbClr val="000000"/>
                          </a:solidFill>
                          <a:latin typeface="Calibri"/>
                        </a:rPr>
                        <a:t>94.1</a:t>
                      </a:r>
                    </a:p>
                  </a:txBody>
                  <a:tcPr marL="0" marR="0" marT="0" marB="0" anchor="ctr"/>
                </a:tc>
              </a:tr>
              <a:tr h="638252">
                <a:tc>
                  <a:txBody>
                    <a:bodyPr/>
                    <a:lstStyle/>
                    <a:p>
                      <a:pPr algn="ctr" fontAlgn="b"/>
                      <a:r>
                        <a:rPr lang="en-GB" sz="1800" b="0" i="0" u="none" strike="noStrike">
                          <a:solidFill>
                            <a:srgbClr val="000000"/>
                          </a:solidFill>
                          <a:latin typeface="Calibri"/>
                        </a:rPr>
                        <a:t>Maize</a:t>
                      </a:r>
                    </a:p>
                  </a:txBody>
                  <a:tcPr marL="0" marR="0" marT="0" marB="0" anchor="ctr"/>
                </a:tc>
                <a:tc>
                  <a:txBody>
                    <a:bodyPr/>
                    <a:lstStyle/>
                    <a:p>
                      <a:pPr algn="ctr" fontAlgn="b"/>
                      <a:r>
                        <a:rPr lang="en-GB" sz="1800" b="0" i="0" u="none" strike="noStrike">
                          <a:solidFill>
                            <a:srgbClr val="000000"/>
                          </a:solidFill>
                          <a:latin typeface="Calibri"/>
                        </a:rPr>
                        <a:t>64.4</a:t>
                      </a:r>
                    </a:p>
                  </a:txBody>
                  <a:tcPr marL="0" marR="0" marT="0" marB="0" anchor="ctr"/>
                </a:tc>
                <a:tc>
                  <a:txBody>
                    <a:bodyPr/>
                    <a:lstStyle/>
                    <a:p>
                      <a:pPr algn="ctr" fontAlgn="b"/>
                      <a:r>
                        <a:rPr lang="en-GB" sz="1800" b="0" i="0" u="none" strike="noStrike">
                          <a:solidFill>
                            <a:srgbClr val="000000"/>
                          </a:solidFill>
                          <a:latin typeface="Calibri"/>
                        </a:rPr>
                        <a:t>316.7</a:t>
                      </a:r>
                    </a:p>
                  </a:txBody>
                  <a:tcPr marL="0" marR="0" marT="0" marB="0" anchor="ctr"/>
                </a:tc>
              </a:tr>
              <a:tr h="638252">
                <a:tc>
                  <a:txBody>
                    <a:bodyPr/>
                    <a:lstStyle/>
                    <a:p>
                      <a:pPr algn="ctr" fontAlgn="b"/>
                      <a:r>
                        <a:rPr lang="en-GB" sz="1800" b="0" i="0" u="none" strike="noStrike" dirty="0">
                          <a:solidFill>
                            <a:srgbClr val="000000"/>
                          </a:solidFill>
                          <a:latin typeface="Calibri"/>
                        </a:rPr>
                        <a:t>Wheat</a:t>
                      </a:r>
                    </a:p>
                  </a:txBody>
                  <a:tcPr marL="0" marR="0" marT="0" marB="0" anchor="ctr"/>
                </a:tc>
                <a:tc>
                  <a:txBody>
                    <a:bodyPr/>
                    <a:lstStyle/>
                    <a:p>
                      <a:pPr algn="ctr" fontAlgn="b"/>
                      <a:r>
                        <a:rPr lang="en-GB" sz="1800" b="0" i="0" u="none" strike="noStrike">
                          <a:solidFill>
                            <a:srgbClr val="000000"/>
                          </a:solidFill>
                          <a:latin typeface="Calibri"/>
                        </a:rPr>
                        <a:t>269.9</a:t>
                      </a:r>
                    </a:p>
                  </a:txBody>
                  <a:tcPr marL="0" marR="0" marT="0" marB="0" anchor="ctr"/>
                </a:tc>
                <a:tc>
                  <a:txBody>
                    <a:bodyPr/>
                    <a:lstStyle/>
                    <a:p>
                      <a:pPr algn="ctr" fontAlgn="b"/>
                      <a:r>
                        <a:rPr lang="en-GB" sz="1800" b="0" i="0" u="none" strike="noStrike" dirty="0">
                          <a:solidFill>
                            <a:srgbClr val="000000"/>
                          </a:solidFill>
                          <a:latin typeface="Calibri"/>
                        </a:rPr>
                        <a:t>166.7</a:t>
                      </a:r>
                    </a:p>
                  </a:txBody>
                  <a:tcPr marL="0" marR="0" marT="0" marB="0" anchor="ctr"/>
                </a:tc>
              </a:tr>
            </a:tbl>
          </a:graphicData>
        </a:graphic>
      </p:graphicFrame>
      <p:sp>
        <p:nvSpPr>
          <p:cNvPr id="5" name="TextBox 4"/>
          <p:cNvSpPr txBox="1"/>
          <p:nvPr/>
        </p:nvSpPr>
        <p:spPr>
          <a:xfrm>
            <a:off x="1066800" y="6324600"/>
            <a:ext cx="6629400" cy="261610"/>
          </a:xfrm>
          <a:prstGeom prst="rect">
            <a:avLst/>
          </a:prstGeom>
          <a:noFill/>
        </p:spPr>
        <p:txBody>
          <a:bodyPr wrap="square" rtlCol="0">
            <a:spAutoFit/>
          </a:bodyPr>
          <a:lstStyle/>
          <a:p>
            <a:r>
              <a:rPr lang="en-US" sz="1100" dirty="0" smtClean="0"/>
              <a:t>Source: Pakistan Agricultural Research Council Estimates</a:t>
            </a:r>
            <a:endParaRPr lang="en-US" sz="1100" dirty="0"/>
          </a:p>
        </p:txBody>
      </p:sp>
    </p:spTree>
    <p:extLst>
      <p:ext uri="{BB962C8B-B14F-4D97-AF65-F5344CB8AC3E}">
        <p14:creationId xmlns:p14="http://schemas.microsoft.com/office/powerpoint/2010/main" val="256745135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381000"/>
            <a:ext cx="7772400" cy="1470025"/>
          </a:xfrm>
        </p:spPr>
        <p:txBody>
          <a:bodyPr>
            <a:normAutofit/>
          </a:bodyPr>
          <a:lstStyle/>
          <a:p>
            <a:r>
              <a:rPr lang="en-US" dirty="0" smtClean="0"/>
              <a:t>Example Showed Potential Gains </a:t>
            </a:r>
            <a:endParaRPr lang="en-US" dirty="0"/>
          </a:p>
        </p:txBody>
      </p:sp>
      <p:sp>
        <p:nvSpPr>
          <p:cNvPr id="5" name="Subtitle 4"/>
          <p:cNvSpPr>
            <a:spLocks noGrp="1"/>
          </p:cNvSpPr>
          <p:nvPr>
            <p:ph type="subTitle" idx="1"/>
          </p:nvPr>
        </p:nvSpPr>
        <p:spPr>
          <a:xfrm>
            <a:off x="838200" y="2209800"/>
            <a:ext cx="7924800" cy="3962400"/>
          </a:xfrm>
        </p:spPr>
        <p:txBody>
          <a:bodyPr>
            <a:normAutofit lnSpcReduction="10000"/>
          </a:bodyPr>
          <a:lstStyle/>
          <a:p>
            <a:r>
              <a:rPr lang="en-US" sz="4400" dirty="0" smtClean="0">
                <a:solidFill>
                  <a:srgbClr val="FF0000"/>
                </a:solidFill>
              </a:rPr>
              <a:t>from increased productivity only!</a:t>
            </a:r>
          </a:p>
          <a:p>
            <a:endParaRPr lang="en-US" dirty="0" smtClean="0">
              <a:solidFill>
                <a:schemeClr val="tx1"/>
              </a:solidFill>
            </a:endParaRPr>
          </a:p>
          <a:p>
            <a:r>
              <a:rPr lang="en-US" sz="4400" b="1" dirty="0" smtClean="0">
                <a:solidFill>
                  <a:schemeClr val="tx1"/>
                </a:solidFill>
              </a:rPr>
              <a:t>Gains from better sorting, grading, packing and marketing are </a:t>
            </a:r>
            <a:r>
              <a:rPr lang="en-US" sz="4400" b="1" dirty="0" smtClean="0">
                <a:solidFill>
                  <a:srgbClr val="FF0000"/>
                </a:solidFill>
              </a:rPr>
              <a:t>several times </a:t>
            </a:r>
            <a:r>
              <a:rPr lang="en-US" sz="4400" b="1" i="1" dirty="0" smtClean="0">
                <a:solidFill>
                  <a:schemeClr val="tx1"/>
                </a:solidFill>
              </a:rPr>
              <a:t>more</a:t>
            </a:r>
            <a:r>
              <a:rPr lang="en-US" sz="4400" b="1" dirty="0" smtClean="0">
                <a:solidFill>
                  <a:schemeClr val="tx1"/>
                </a:solidFill>
              </a:rPr>
              <a:t> than the gains from productivity</a:t>
            </a:r>
            <a:endParaRPr lang="en-US" sz="4400" b="1" dirty="0">
              <a:solidFill>
                <a:schemeClr val="tx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Existing Research Indentifies Enormous Potential – In Crop Sector</a:t>
            </a:r>
            <a:endParaRPr lang="en-CA" dirty="0"/>
          </a:p>
        </p:txBody>
      </p:sp>
      <p:sp>
        <p:nvSpPr>
          <p:cNvPr id="3" name="Content Placeholder 2"/>
          <p:cNvSpPr>
            <a:spLocks noGrp="1"/>
          </p:cNvSpPr>
          <p:nvPr>
            <p:ph idx="1"/>
          </p:nvPr>
        </p:nvSpPr>
        <p:spPr>
          <a:xfrm>
            <a:off x="457200" y="1600200"/>
            <a:ext cx="8229600" cy="5105400"/>
          </a:xfrm>
        </p:spPr>
        <p:txBody>
          <a:bodyPr>
            <a:normAutofit fontScale="92500" lnSpcReduction="20000"/>
          </a:bodyPr>
          <a:lstStyle/>
          <a:p>
            <a:r>
              <a:rPr lang="en-CA" b="1" dirty="0" smtClean="0">
                <a:solidFill>
                  <a:srgbClr val="0070C0"/>
                </a:solidFill>
              </a:rPr>
              <a:t>Input side</a:t>
            </a:r>
          </a:p>
          <a:p>
            <a:pPr lvl="1"/>
            <a:r>
              <a:rPr lang="en-CA" b="1" dirty="0" smtClean="0">
                <a:solidFill>
                  <a:srgbClr val="0070C0"/>
                </a:solidFill>
              </a:rPr>
              <a:t>New production technology </a:t>
            </a:r>
          </a:p>
          <a:p>
            <a:pPr lvl="1"/>
            <a:r>
              <a:rPr lang="en-CA" b="1" dirty="0" smtClean="0">
                <a:solidFill>
                  <a:srgbClr val="0070C0"/>
                </a:solidFill>
              </a:rPr>
              <a:t>High value crops</a:t>
            </a:r>
          </a:p>
          <a:p>
            <a:pPr lvl="1"/>
            <a:r>
              <a:rPr lang="en-CA" b="1" dirty="0" smtClean="0">
                <a:solidFill>
                  <a:srgbClr val="0070C0"/>
                </a:solidFill>
              </a:rPr>
              <a:t>timely and quality seed</a:t>
            </a:r>
          </a:p>
          <a:p>
            <a:pPr lvl="1"/>
            <a:r>
              <a:rPr lang="en-CA" b="1" dirty="0" smtClean="0">
                <a:solidFill>
                  <a:srgbClr val="0070C0"/>
                </a:solidFill>
              </a:rPr>
              <a:t>Timely and quality pesticide</a:t>
            </a:r>
          </a:p>
          <a:p>
            <a:pPr lvl="1"/>
            <a:r>
              <a:rPr lang="en-CA" b="1" dirty="0" smtClean="0">
                <a:solidFill>
                  <a:srgbClr val="0070C0"/>
                </a:solidFill>
              </a:rPr>
              <a:t>Timely and quality fertilizer</a:t>
            </a:r>
          </a:p>
          <a:p>
            <a:pPr lvl="1"/>
            <a:r>
              <a:rPr lang="en-CA" b="1" dirty="0" smtClean="0">
                <a:solidFill>
                  <a:srgbClr val="0070C0"/>
                </a:solidFill>
              </a:rPr>
              <a:t>Crop management services</a:t>
            </a:r>
          </a:p>
          <a:p>
            <a:r>
              <a:rPr lang="en-CA" b="1" dirty="0" smtClean="0">
                <a:solidFill>
                  <a:srgbClr val="0070C0"/>
                </a:solidFill>
              </a:rPr>
              <a:t>Output side</a:t>
            </a:r>
          </a:p>
          <a:p>
            <a:pPr lvl="1"/>
            <a:r>
              <a:rPr lang="en-CA" b="1" dirty="0" smtClean="0">
                <a:solidFill>
                  <a:srgbClr val="0070C0"/>
                </a:solidFill>
              </a:rPr>
              <a:t>Creating bulk for market</a:t>
            </a:r>
          </a:p>
          <a:p>
            <a:pPr lvl="1"/>
            <a:r>
              <a:rPr lang="en-CA" b="1" dirty="0" smtClean="0">
                <a:solidFill>
                  <a:srgbClr val="0070C0"/>
                </a:solidFill>
              </a:rPr>
              <a:t>Creating value by sorting, grading and certification</a:t>
            </a:r>
          </a:p>
          <a:p>
            <a:pPr lvl="1"/>
            <a:r>
              <a:rPr lang="en-CA" b="1" dirty="0" smtClean="0">
                <a:solidFill>
                  <a:srgbClr val="0070C0"/>
                </a:solidFill>
              </a:rPr>
              <a:t>Packaging </a:t>
            </a:r>
          </a:p>
          <a:p>
            <a:pPr lvl="1"/>
            <a:r>
              <a:rPr lang="en-CA" b="1" dirty="0" smtClean="0">
                <a:solidFill>
                  <a:srgbClr val="0070C0"/>
                </a:solidFill>
              </a:rPr>
              <a:t>processing</a:t>
            </a:r>
            <a:endParaRPr lang="en-CA" b="1" dirty="0">
              <a:solidFill>
                <a:srgbClr val="0070C0"/>
              </a:solidFill>
            </a:endParaRPr>
          </a:p>
          <a:p>
            <a:pPr lvl="1"/>
            <a:endParaRPr lang="en-CA" b="1" dirty="0" smtClean="0"/>
          </a:p>
          <a:p>
            <a:pPr lvl="1"/>
            <a:endParaRPr lang="en-CA" dirty="0" smtClean="0"/>
          </a:p>
          <a:p>
            <a:endParaRPr lang="en-CA" dirty="0" smtClean="0"/>
          </a:p>
          <a:p>
            <a:endParaRPr lang="en-CA"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Existing Research Indentifies Potential – In Livestock Sector</a:t>
            </a:r>
            <a:endParaRPr lang="en-CA" dirty="0"/>
          </a:p>
        </p:txBody>
      </p:sp>
      <p:sp>
        <p:nvSpPr>
          <p:cNvPr id="3" name="Content Placeholder 2"/>
          <p:cNvSpPr>
            <a:spLocks noGrp="1"/>
          </p:cNvSpPr>
          <p:nvPr>
            <p:ph idx="1"/>
          </p:nvPr>
        </p:nvSpPr>
        <p:spPr/>
        <p:txBody>
          <a:bodyPr>
            <a:normAutofit lnSpcReduction="10000"/>
          </a:bodyPr>
          <a:lstStyle/>
          <a:p>
            <a:r>
              <a:rPr lang="en-CA" b="1" dirty="0" smtClean="0">
                <a:solidFill>
                  <a:srgbClr val="0070C0"/>
                </a:solidFill>
              </a:rPr>
              <a:t>Production side</a:t>
            </a:r>
          </a:p>
          <a:p>
            <a:pPr lvl="1"/>
            <a:r>
              <a:rPr lang="en-CA" b="1" dirty="0" smtClean="0">
                <a:solidFill>
                  <a:srgbClr val="0070C0"/>
                </a:solidFill>
              </a:rPr>
              <a:t>Animal husbandry practices</a:t>
            </a:r>
          </a:p>
          <a:p>
            <a:pPr lvl="1"/>
            <a:r>
              <a:rPr lang="en-CA" b="1" dirty="0" smtClean="0">
                <a:solidFill>
                  <a:srgbClr val="0070C0"/>
                </a:solidFill>
              </a:rPr>
              <a:t>Timely and quality vaccination</a:t>
            </a:r>
          </a:p>
          <a:p>
            <a:pPr lvl="1"/>
            <a:r>
              <a:rPr lang="en-CA" b="1" dirty="0" smtClean="0">
                <a:solidFill>
                  <a:srgbClr val="0070C0"/>
                </a:solidFill>
              </a:rPr>
              <a:t>Timely and quality insemination</a:t>
            </a:r>
          </a:p>
          <a:p>
            <a:pPr lvl="1"/>
            <a:r>
              <a:rPr lang="en-CA" b="1" dirty="0" smtClean="0">
                <a:solidFill>
                  <a:srgbClr val="0070C0"/>
                </a:solidFill>
              </a:rPr>
              <a:t>Sorting, grading and certification</a:t>
            </a:r>
          </a:p>
          <a:p>
            <a:pPr lvl="1"/>
            <a:r>
              <a:rPr lang="en-CA" b="1" dirty="0" smtClean="0">
                <a:solidFill>
                  <a:srgbClr val="0070C0"/>
                </a:solidFill>
              </a:rPr>
              <a:t>High value livestock (teddy goat, aquaculture, etc)</a:t>
            </a:r>
          </a:p>
          <a:p>
            <a:r>
              <a:rPr lang="en-CA" b="1" dirty="0" smtClean="0">
                <a:solidFill>
                  <a:srgbClr val="0070C0"/>
                </a:solidFill>
              </a:rPr>
              <a:t>Processing</a:t>
            </a:r>
          </a:p>
          <a:p>
            <a:r>
              <a:rPr lang="en-CA" b="1" dirty="0" smtClean="0">
                <a:solidFill>
                  <a:srgbClr val="0070C0"/>
                </a:solidFill>
              </a:rPr>
              <a:t>Marketing</a:t>
            </a:r>
          </a:p>
          <a:p>
            <a:endParaRPr lang="en-CA"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dirty="0" err="1" smtClean="0"/>
              <a:t>Umeed</a:t>
            </a:r>
            <a:r>
              <a:rPr lang="en-US" dirty="0" smtClean="0"/>
              <a:t>” Initiative Facilitates…..</a:t>
            </a:r>
            <a:endParaRPr lang="en-US" dirty="0"/>
          </a:p>
        </p:txBody>
      </p:sp>
      <p:sp>
        <p:nvSpPr>
          <p:cNvPr id="3" name="Content Placeholder 2"/>
          <p:cNvSpPr>
            <a:spLocks noGrp="1"/>
          </p:cNvSpPr>
          <p:nvPr>
            <p:ph idx="1"/>
          </p:nvPr>
        </p:nvSpPr>
        <p:spPr>
          <a:xfrm>
            <a:off x="533400" y="1447800"/>
            <a:ext cx="8229600" cy="4525963"/>
          </a:xfrm>
        </p:spPr>
        <p:txBody>
          <a:bodyPr>
            <a:normAutofit/>
          </a:bodyPr>
          <a:lstStyle/>
          <a:p>
            <a:pPr>
              <a:lnSpc>
                <a:spcPct val="200000"/>
              </a:lnSpc>
              <a:buNone/>
            </a:pPr>
            <a:r>
              <a:rPr lang="en-US" dirty="0" smtClean="0"/>
              <a:t>	</a:t>
            </a:r>
            <a:r>
              <a:rPr lang="en-US" b="1" dirty="0" smtClean="0">
                <a:solidFill>
                  <a:srgbClr val="0070C0"/>
                </a:solidFill>
              </a:rPr>
              <a:t>Cooperation and partnerships between public and private sectors and access to key factors as financing, skills and markets.</a:t>
            </a:r>
          </a:p>
          <a:p>
            <a:endParaRPr lang="en-US" dirty="0">
              <a:solidFill>
                <a:srgbClr val="0070C0"/>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The Initiative Provides:</a:t>
            </a:r>
            <a:endParaRPr lang="en-US" dirty="0"/>
          </a:p>
        </p:txBody>
      </p:sp>
      <p:sp>
        <p:nvSpPr>
          <p:cNvPr id="3" name="Content Placeholder 2"/>
          <p:cNvSpPr>
            <a:spLocks noGrp="1"/>
          </p:cNvSpPr>
          <p:nvPr>
            <p:ph idx="1"/>
          </p:nvPr>
        </p:nvSpPr>
        <p:spPr>
          <a:xfrm>
            <a:off x="457200" y="1371600"/>
            <a:ext cx="8229600" cy="4525963"/>
          </a:xfrm>
        </p:spPr>
        <p:txBody>
          <a:bodyPr>
            <a:noAutofit/>
          </a:bodyPr>
          <a:lstStyle/>
          <a:p>
            <a:pPr>
              <a:lnSpc>
                <a:spcPct val="200000"/>
              </a:lnSpc>
            </a:pPr>
            <a:r>
              <a:rPr lang="en-US" sz="2800" b="1" dirty="0" smtClean="0">
                <a:solidFill>
                  <a:srgbClr val="0070C0"/>
                </a:solidFill>
              </a:rPr>
              <a:t>Development of business incubators, financial mechanisms such as credit guarantees and other SME support systems. </a:t>
            </a:r>
          </a:p>
          <a:p>
            <a:pPr>
              <a:lnSpc>
                <a:spcPct val="200000"/>
              </a:lnSpc>
            </a:pPr>
            <a:r>
              <a:rPr lang="en-US" sz="2800" b="1" dirty="0" smtClean="0">
                <a:solidFill>
                  <a:srgbClr val="0070C0"/>
                </a:solidFill>
              </a:rPr>
              <a:t>Links Demand and Supply and backward and advanced regions</a:t>
            </a:r>
          </a:p>
          <a:p>
            <a:pPr>
              <a:lnSpc>
                <a:spcPct val="200000"/>
              </a:lnSpc>
            </a:pPr>
            <a:r>
              <a:rPr lang="en-US" sz="2800" b="1" dirty="0" smtClean="0">
                <a:solidFill>
                  <a:srgbClr val="0070C0"/>
                </a:solidFill>
              </a:rPr>
              <a:t>Quality Assurance and Business Confidence</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Initiative Ensures:</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solidFill>
                  <a:srgbClr val="0070C0"/>
                </a:solidFill>
              </a:rPr>
              <a:t>Development of Viable Commercially sustainable business models</a:t>
            </a:r>
          </a:p>
          <a:p>
            <a:r>
              <a:rPr lang="en-US" b="1" dirty="0" smtClean="0">
                <a:solidFill>
                  <a:srgbClr val="0070C0"/>
                </a:solidFill>
              </a:rPr>
              <a:t>Ongoing M&amp;E to ensure </a:t>
            </a:r>
            <a:r>
              <a:rPr lang="en-US" b="1" dirty="0" err="1" smtClean="0">
                <a:solidFill>
                  <a:srgbClr val="0070C0"/>
                </a:solidFill>
              </a:rPr>
              <a:t>Replic-abilty</a:t>
            </a:r>
            <a:r>
              <a:rPr lang="en-US" b="1" dirty="0" smtClean="0">
                <a:solidFill>
                  <a:srgbClr val="0070C0"/>
                </a:solidFill>
              </a:rPr>
              <a:t> and Scale ability</a:t>
            </a:r>
          </a:p>
          <a:p>
            <a:r>
              <a:rPr lang="en-US" b="1" dirty="0" smtClean="0">
                <a:solidFill>
                  <a:srgbClr val="0070C0"/>
                </a:solidFill>
              </a:rPr>
              <a:t>Capacity Development</a:t>
            </a:r>
          </a:p>
          <a:p>
            <a:r>
              <a:rPr lang="en-US" b="1" dirty="0" smtClean="0">
                <a:solidFill>
                  <a:srgbClr val="0070C0"/>
                </a:solidFill>
              </a:rPr>
              <a:t>Builds and strengthens backward and forward linkages </a:t>
            </a:r>
          </a:p>
          <a:p>
            <a:r>
              <a:rPr lang="en-US" b="1" dirty="0" smtClean="0">
                <a:solidFill>
                  <a:srgbClr val="0070C0"/>
                </a:solidFill>
              </a:rPr>
              <a:t>Promotes Venture Capital</a:t>
            </a:r>
          </a:p>
          <a:p>
            <a:r>
              <a:rPr lang="en-US" b="1" dirty="0" smtClean="0">
                <a:solidFill>
                  <a:srgbClr val="0070C0"/>
                </a:solidFill>
              </a:rPr>
              <a:t>Social Responsibility</a:t>
            </a:r>
          </a:p>
          <a:p>
            <a:r>
              <a:rPr lang="en-US" b="1" dirty="0" smtClean="0">
                <a:solidFill>
                  <a:srgbClr val="0070C0"/>
                </a:solidFill>
              </a:rPr>
              <a:t>Self Reliance, self respect and “</a:t>
            </a:r>
            <a:r>
              <a:rPr lang="en-US" b="1" dirty="0" err="1" smtClean="0">
                <a:solidFill>
                  <a:srgbClr val="0070C0"/>
                </a:solidFill>
              </a:rPr>
              <a:t>Umeed</a:t>
            </a:r>
            <a:r>
              <a:rPr lang="en-US" b="1" dirty="0" smtClean="0">
                <a:solidFill>
                  <a:srgbClr val="0070C0"/>
                </a:solidFill>
              </a:rPr>
              <a:t>” for our youth</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Join “</a:t>
            </a:r>
            <a:r>
              <a:rPr lang="en-US" dirty="0" err="1" smtClean="0"/>
              <a:t>Umeed</a:t>
            </a:r>
            <a:r>
              <a:rPr lang="en-US" dirty="0" smtClean="0"/>
              <a:t>”</a:t>
            </a:r>
            <a:endParaRPr lang="en-US" dirty="0"/>
          </a:p>
        </p:txBody>
      </p:sp>
      <p:sp>
        <p:nvSpPr>
          <p:cNvPr id="3" name="Content Placeholder 2"/>
          <p:cNvSpPr>
            <a:spLocks noGrp="1"/>
          </p:cNvSpPr>
          <p:nvPr>
            <p:ph idx="1"/>
          </p:nvPr>
        </p:nvSpPr>
        <p:spPr/>
        <p:txBody>
          <a:bodyPr>
            <a:normAutofit/>
          </a:bodyPr>
          <a:lstStyle/>
          <a:p>
            <a:r>
              <a:rPr lang="en-US" sz="4000" dirty="0" smtClean="0"/>
              <a:t>Sign up by providing your name, university name, department, email and cell phone number to </a:t>
            </a:r>
          </a:p>
          <a:p>
            <a:pPr>
              <a:buNone/>
            </a:pPr>
            <a:r>
              <a:rPr lang="en-US" sz="4000" dirty="0" smtClean="0"/>
              <a:t> 		</a:t>
            </a:r>
            <a:r>
              <a:rPr lang="en-US" sz="4000" b="1" dirty="0" smtClean="0"/>
              <a:t>network.pssp@gmail.com </a:t>
            </a:r>
            <a:endParaRPr lang="en-US" sz="4000" b="1"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ChangeArrowheads="1"/>
          </p:cNvSpPr>
          <p:nvPr>
            <p:ph type="ctrTitle"/>
          </p:nvPr>
        </p:nvSpPr>
        <p:spPr/>
        <p:txBody>
          <a:bodyPr/>
          <a:lstStyle/>
          <a:p>
            <a:r>
              <a:rPr lang="en-US"/>
              <a:t>Thank You so much</a:t>
            </a:r>
          </a:p>
        </p:txBody>
      </p:sp>
      <p:sp>
        <p:nvSpPr>
          <p:cNvPr id="60421" name="Rectangle 5"/>
          <p:cNvSpPr>
            <a:spLocks noGrp="1" noChangeArrowheads="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CA" dirty="0" smtClean="0"/>
              <a:t>Investment and Savings as % of GDP</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p:nvPr/>
        </p:nvGraphicFramePr>
        <p:xfrm>
          <a:off x="381000" y="1066800"/>
          <a:ext cx="8382000"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Revenue, Expenditure and Deficit as % of GDP</a:t>
            </a:r>
            <a:endParaRPr lang="en-CA" dirty="0"/>
          </a:p>
        </p:txBody>
      </p:sp>
      <p:sp>
        <p:nvSpPr>
          <p:cNvPr id="12" name="TextBox 11"/>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8" name="Chart 7"/>
          <p:cNvGraphicFramePr/>
          <p:nvPr/>
        </p:nvGraphicFramePr>
        <p:xfrm>
          <a:off x="533400" y="1447800"/>
          <a:ext cx="82296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CA" dirty="0" smtClean="0"/>
              <a:t>Current and Development Expenditures</a:t>
            </a:r>
            <a:endParaRPr lang="en-CA" dirty="0"/>
          </a:p>
        </p:txBody>
      </p:sp>
      <p:sp>
        <p:nvSpPr>
          <p:cNvPr id="4" name="TextBox 3"/>
          <p:cNvSpPr txBox="1"/>
          <p:nvPr/>
        </p:nvSpPr>
        <p:spPr>
          <a:xfrm>
            <a:off x="228600" y="6324600"/>
            <a:ext cx="4724400" cy="369332"/>
          </a:xfrm>
          <a:prstGeom prst="rect">
            <a:avLst/>
          </a:prstGeom>
          <a:noFill/>
        </p:spPr>
        <p:txBody>
          <a:bodyPr wrap="square" rtlCol="0">
            <a:spAutoFit/>
          </a:bodyPr>
          <a:lstStyle/>
          <a:p>
            <a:r>
              <a:rPr lang="en-CA" dirty="0" smtClean="0"/>
              <a:t>Source: Pakistan Economic Survey 2010-11</a:t>
            </a:r>
            <a:endParaRPr lang="en-CA" dirty="0"/>
          </a:p>
        </p:txBody>
      </p:sp>
      <p:graphicFrame>
        <p:nvGraphicFramePr>
          <p:cNvPr id="5" name="Chart 4"/>
          <p:cNvGraphicFramePr/>
          <p:nvPr/>
        </p:nvGraphicFramePr>
        <p:xfrm>
          <a:off x="381000" y="1295400"/>
          <a:ext cx="8534399" cy="4876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2026</TotalTime>
  <Words>2084</Words>
  <Application>Microsoft Office PowerPoint</Application>
  <PresentationFormat>On-screen Show (4:3)</PresentationFormat>
  <Paragraphs>440</Paragraphs>
  <Slides>69</Slides>
  <Notes>0</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Growing Economic Problems of Pakistan:  and  “Umeed”  a project to kick-start sustainable growth and employment generation  </vt:lpstr>
      <vt:lpstr>PowerPoint Presentation</vt:lpstr>
      <vt:lpstr>Layout of this Presentation</vt:lpstr>
      <vt:lpstr>The People of Pakistan today face every conceivable risk that is possible </vt:lpstr>
      <vt:lpstr>Sectoral Real Growth Rates</vt:lpstr>
      <vt:lpstr>Imports, Exports and Trade Balance</vt:lpstr>
      <vt:lpstr>Investment and Savings as % of GDP</vt:lpstr>
      <vt:lpstr>Revenue, Expenditure and Deficit as % of GDP</vt:lpstr>
      <vt:lpstr>Current and Development Expenditures</vt:lpstr>
      <vt:lpstr>Expenditure on Education and Health as % of GDP</vt:lpstr>
      <vt:lpstr>Money Supply (M2)</vt:lpstr>
      <vt:lpstr>M*V = P*Q</vt:lpstr>
      <vt:lpstr>Trends in Monthly CPI  (July 2008 to April 2012)</vt:lpstr>
      <vt:lpstr>Exchange Rate (Rs/US$)</vt:lpstr>
      <vt:lpstr>Real and Nominal Wages of Skilled and Unskilled Workers</vt:lpstr>
      <vt:lpstr>Terms of Trade It takes about 60 kilograms of wheat flour to meet minimum requirements of a family of 6 for one month!</vt:lpstr>
      <vt:lpstr>How Official Numbers  Deliberately Hide  the Reality: Two Examples</vt:lpstr>
      <vt:lpstr>Example 1: The Increase in Employed between 2005-2008 – simply a definitional adjustment</vt:lpstr>
      <vt:lpstr>Example 2: Poverty in Pakistan</vt:lpstr>
      <vt:lpstr>Despite a decline in poverty, real household consumption expenditure remained stagnant</vt:lpstr>
      <vt:lpstr>Share of food expenditure in household consumption expenditure shows a sharp increase after 2005-06</vt:lpstr>
      <vt:lpstr>Example 2: Poverty Estimates – Provincial Dimensions – Poverty in Sindh was made to decline by 15% between 2001 and 2004 to show 5% overall decline!!</vt:lpstr>
      <vt:lpstr>Non-income measures of poverty: Stagnant Gross Enrolment Rate at Primary Level</vt:lpstr>
      <vt:lpstr>Declining proportion of households having access to piped water</vt:lpstr>
      <vt:lpstr>Rising proportion of housing units with one room since 2008-09</vt:lpstr>
      <vt:lpstr>Declining Perception about household’s economic situation as compared to previous year</vt:lpstr>
      <vt:lpstr>One Binding Constraint amongst many Installed Capacity of Electricity (000 MW)</vt:lpstr>
      <vt:lpstr>Slump in the Sources of Transport &amp; Communications</vt:lpstr>
      <vt:lpstr>Existing Development Strategy in Pakistan:  New Growth Framework ?  Markets, Cities, Youth and Connectivity No implementation</vt:lpstr>
      <vt:lpstr>Missing Links</vt:lpstr>
      <vt:lpstr>New Thinking Requires……….</vt:lpstr>
      <vt:lpstr>Rural – The neglected sector in Pakistan’ s Development Strategy</vt:lpstr>
      <vt:lpstr>What Makes “Rural” Areas Special?</vt:lpstr>
      <vt:lpstr>Share of Major Sectors in GDP and Employment (2007-08)</vt:lpstr>
      <vt:lpstr>Relying on Government is NOT the answer</vt:lpstr>
      <vt:lpstr>Rethinking Development Strategy</vt:lpstr>
      <vt:lpstr>Distribution of Pakistan’s Poor Households 2007-08:  42% are in the Rural Non Farm Sector</vt:lpstr>
      <vt:lpstr>The growth linkages of the rural non-farm economy run in both directions</vt:lpstr>
      <vt:lpstr>Distribution of Enterprises by Type for Rural and Small Towns in Punjab (2005)</vt:lpstr>
      <vt:lpstr>Profile of Rural Enterprises in Pakistan (2005)</vt:lpstr>
      <vt:lpstr>Forward Linkages of Rural Non Farm Enterprises  (share of sales by location)</vt:lpstr>
      <vt:lpstr>Backward Linkages of Rural Non Farm Enterprises (Share of inputs originating from)</vt:lpstr>
      <vt:lpstr>Enterprises using some form of Modern Practice/Service is extremely low</vt:lpstr>
      <vt:lpstr>Characteristics of Rural Non Farm Economy of Pakistan</vt:lpstr>
      <vt:lpstr>Let us Turn these Weaknesses into an advantage!  Accept responsibility for ourselves</vt:lpstr>
      <vt:lpstr>Join “Umeed” a project to kick-start sustainable growth and employment generation </vt:lpstr>
      <vt:lpstr>Pakistan Needs “Umeed”</vt:lpstr>
      <vt:lpstr>Pakistan’s Population Pyramid</vt:lpstr>
      <vt:lpstr>Intensity of Poverty</vt:lpstr>
      <vt:lpstr>Pakistan: Agro-climatic Zones by Intensity of Poverty 2007-08</vt:lpstr>
      <vt:lpstr>Structure of “UMEED”</vt:lpstr>
      <vt:lpstr>PowerPoint Presentation</vt:lpstr>
      <vt:lpstr>PowerPoint Presentation</vt:lpstr>
      <vt:lpstr>PowerPoint Presentation</vt:lpstr>
      <vt:lpstr>PowerPoint Presentation</vt:lpstr>
      <vt:lpstr>Structure of “UMEED”(contd.)</vt:lpstr>
      <vt:lpstr>The Mechanism</vt:lpstr>
      <vt:lpstr>The University Incubators</vt:lpstr>
      <vt:lpstr>The Mechanism (contd.)</vt:lpstr>
      <vt:lpstr>PowerPoint Presentation</vt:lpstr>
      <vt:lpstr>One Example: Potential Gains from Increases in Crop Yield Major Crops – Rs. 607 Billion Potential Gain</vt:lpstr>
      <vt:lpstr>Example Showed Potential Gains </vt:lpstr>
      <vt:lpstr>Existing Research Indentifies Enormous Potential – In Crop Sector</vt:lpstr>
      <vt:lpstr>Existing Research Indentifies Potential – In Livestock Sector</vt:lpstr>
      <vt:lpstr>The “Umeed” Initiative Facilitates…..</vt:lpstr>
      <vt:lpstr>The Initiative Provides:</vt:lpstr>
      <vt:lpstr>The Initiative Ensures:</vt:lpstr>
      <vt:lpstr>Join “Umeed”</vt:lpstr>
      <vt:lpstr>Thank You so much</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Hina</dc:creator>
  <cp:lastModifiedBy>Administrator</cp:lastModifiedBy>
  <cp:revision>119</cp:revision>
  <dcterms:created xsi:type="dcterms:W3CDTF">2010-05-10T04:45:53Z</dcterms:created>
  <dcterms:modified xsi:type="dcterms:W3CDTF">2012-05-30T08:49:14Z</dcterms:modified>
</cp:coreProperties>
</file>